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2.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89" r:id="rId5"/>
    <p:sldId id="291" r:id="rId6"/>
    <p:sldId id="290" r:id="rId7"/>
    <p:sldId id="315" r:id="rId8"/>
    <p:sldId id="292" r:id="rId9"/>
    <p:sldId id="314" r:id="rId10"/>
    <p:sldId id="293" r:id="rId11"/>
    <p:sldId id="294" r:id="rId12"/>
    <p:sldId id="295" r:id="rId13"/>
    <p:sldId id="296" r:id="rId14"/>
    <p:sldId id="297" r:id="rId15"/>
    <p:sldId id="298" r:id="rId16"/>
    <p:sldId id="299" r:id="rId17"/>
    <p:sldId id="300" r:id="rId18"/>
    <p:sldId id="311" r:id="rId19"/>
    <p:sldId id="312" r:id="rId20"/>
    <p:sldId id="313" r:id="rId21"/>
    <p:sldId id="301" r:id="rId22"/>
    <p:sldId id="308" r:id="rId23"/>
    <p:sldId id="302" r:id="rId24"/>
    <p:sldId id="309" r:id="rId25"/>
    <p:sldId id="303" r:id="rId26"/>
    <p:sldId id="307" r:id="rId27"/>
    <p:sldId id="310" r:id="rId28"/>
    <p:sldId id="304" r:id="rId29"/>
    <p:sldId id="305" r:id="rId30"/>
    <p:sldId id="306" r:id="rId31"/>
    <p:sldId id="28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B80"/>
    <a:srgbClr val="AECAE8"/>
    <a:srgbClr val="303C71"/>
    <a:srgbClr val="417CC3"/>
    <a:srgbClr val="4D84C7"/>
    <a:srgbClr val="729DD3"/>
    <a:srgbClr val="759ED5"/>
    <a:srgbClr val="78A2D7"/>
    <a:srgbClr val="212858"/>
    <a:srgbClr val="151C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09" autoAdjust="0"/>
    <p:restoredTop sz="86434" autoAdjust="0"/>
  </p:normalViewPr>
  <p:slideViewPr>
    <p:cSldViewPr snapToGrid="0">
      <p:cViewPr varScale="1">
        <p:scale>
          <a:sx n="65" d="100"/>
          <a:sy n="65" d="100"/>
        </p:scale>
        <p:origin x="1356" y="78"/>
      </p:cViewPr>
      <p:guideLst>
        <p:guide orient="horz" pos="2160"/>
        <p:guide pos="3840"/>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6EB35-D7DF-4C5D-9A72-AE1A58404305}" type="datetimeFigureOut">
              <a:rPr lang="zh-CN" altLang="en-US" smtClean="0"/>
              <a:t>2022/3/10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72E48-E1F5-45AE-B909-32413A01492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F72E48-E1F5-45AE-B909-32413A014928}"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正如在静态分析中指定的那样，我们为</a:t>
            </a:r>
            <a:r>
              <a:rPr lang="en-US" altLang="zh-CN" dirty="0" err="1"/>
              <a:t>cudaMalloc</a:t>
            </a:r>
            <a:r>
              <a:rPr lang="en-US" altLang="zh-CN" dirty="0"/>
              <a:t>*</a:t>
            </a:r>
            <a:r>
              <a:rPr lang="zh-CN" altLang="en-US" dirty="0"/>
              <a:t>选择一个仪器位置列表，以找到车道图像的起始地址。使用</a:t>
            </a:r>
            <a:r>
              <a:rPr lang="en-US" altLang="zh-CN" dirty="0"/>
              <a:t>IDA-Pro</a:t>
            </a:r>
            <a:r>
              <a:rPr lang="zh-CN" altLang="en-US" dirty="0"/>
              <a:t>，我们发现了</a:t>
            </a:r>
            <a:r>
              <a:rPr lang="en-US" altLang="zh-CN" dirty="0"/>
              <a:t>77</a:t>
            </a:r>
            <a:r>
              <a:rPr lang="zh-CN" altLang="en-US" dirty="0"/>
              <a:t>个</a:t>
            </a:r>
            <a:r>
              <a:rPr lang="en-US" altLang="zh-CN" dirty="0" err="1"/>
              <a:t>cudaMalloc</a:t>
            </a:r>
            <a:r>
              <a:rPr lang="en-US" altLang="zh-CN" dirty="0"/>
              <a:t>*</a:t>
            </a:r>
            <a:r>
              <a:rPr lang="zh-CN" altLang="en-US" dirty="0"/>
              <a:t>调用。每次调用</a:t>
            </a:r>
            <a:r>
              <a:rPr lang="en-US" altLang="zh-CN" dirty="0" err="1"/>
              <a:t>cudaMalloc</a:t>
            </a:r>
            <a:r>
              <a:rPr lang="en-US" altLang="zh-CN" dirty="0"/>
              <a:t>*</a:t>
            </a:r>
            <a:r>
              <a:rPr lang="zh-CN" altLang="en-US" dirty="0"/>
              <a:t>时，我们添加检测工具来检查传递给它的参数，目标是找到数据大小为我们估计大小的</a:t>
            </a:r>
            <a:r>
              <a:rPr lang="en-US" altLang="zh-CN" dirty="0" err="1"/>
              <a:t>cudaMalloc</a:t>
            </a:r>
            <a:r>
              <a:rPr lang="en-US" altLang="zh-CN" dirty="0"/>
              <a:t>*</a:t>
            </a:r>
            <a:r>
              <a:rPr lang="zh-CN" altLang="en-US" dirty="0"/>
              <a:t>调用。在动态执行之后，我们找到</a:t>
            </a:r>
            <a:r>
              <a:rPr lang="en-US" altLang="zh-CN" dirty="0" err="1"/>
              <a:t>cudaMalloc</a:t>
            </a:r>
            <a:r>
              <a:rPr lang="en-US" altLang="zh-CN" dirty="0"/>
              <a:t>*</a:t>
            </a:r>
            <a:r>
              <a:rPr lang="zh-CN" altLang="en-US" dirty="0"/>
              <a:t>的具体调用，它的大小是我们估计的大小</a:t>
            </a:r>
            <a:r>
              <a:rPr lang="en-US" altLang="zh-CN" dirty="0"/>
              <a:t>(1,064,960</a:t>
            </a:r>
            <a:r>
              <a:rPr lang="zh-CN" altLang="en-US" dirty="0"/>
              <a:t>字节</a:t>
            </a:r>
            <a:r>
              <a:rPr lang="en-US" altLang="zh-CN" dirty="0"/>
              <a:t>)</a:t>
            </a:r>
            <a:r>
              <a:rPr lang="zh-CN" altLang="en-US" dirty="0"/>
              <a:t>，并通过这个具体的</a:t>
            </a:r>
            <a:r>
              <a:rPr lang="en-US" altLang="zh-CN" dirty="0" err="1"/>
              <a:t>cudaMalloc</a:t>
            </a:r>
            <a:r>
              <a:rPr lang="en-US" altLang="zh-CN" dirty="0"/>
              <a:t>*</a:t>
            </a:r>
            <a:r>
              <a:rPr lang="zh-CN" altLang="en-US" dirty="0"/>
              <a:t>找到巷图像的地址。</a:t>
            </a:r>
            <a:endParaRPr lang="en-US" altLang="zh-CN" dirty="0"/>
          </a:p>
          <a:p>
            <a:r>
              <a:rPr lang="zh-CN" altLang="en-US" dirty="0"/>
              <a:t>正如在静态分析中提到的，对于车道图像，我们在视觉二值化中找到了</a:t>
            </a:r>
            <a:r>
              <a:rPr lang="en-US" altLang="zh-CN" dirty="0"/>
              <a:t>75</a:t>
            </a:r>
            <a:r>
              <a:rPr lang="zh-CN" altLang="en-US" dirty="0"/>
              <a:t>个用于仪表的可能位置。基于找到的</a:t>
            </a:r>
            <a:r>
              <a:rPr lang="en-US" altLang="zh-CN" dirty="0"/>
              <a:t>GPU</a:t>
            </a:r>
            <a:r>
              <a:rPr lang="zh-CN" altLang="en-US" dirty="0"/>
              <a:t>内存地址的车道图像，我们添加仪器转储图像后，所有这些内核候选。通过将转储数据可视化，我们了解到</a:t>
            </a:r>
            <a:r>
              <a:rPr lang="en-US" altLang="zh-CN" dirty="0" err="1"/>
              <a:t>t_cuda_lane_detection</a:t>
            </a:r>
            <a:r>
              <a:rPr lang="en-US" altLang="zh-CN" dirty="0"/>
              <a:t>::compute</a:t>
            </a:r>
            <a:r>
              <a:rPr lang="zh-CN" altLang="en-US" dirty="0"/>
              <a:t>函数中的内核负责车道检测。</a:t>
            </a:r>
          </a:p>
        </p:txBody>
      </p:sp>
      <p:sp>
        <p:nvSpPr>
          <p:cNvPr id="4" name="灯片编号占位符 3"/>
          <p:cNvSpPr>
            <a:spLocks noGrp="1"/>
          </p:cNvSpPr>
          <p:nvPr>
            <p:ph type="sldNum" sz="quarter" idx="5"/>
          </p:nvPr>
        </p:nvSpPr>
        <p:spPr/>
        <p:txBody>
          <a:bodyPr/>
          <a:lstStyle/>
          <a:p>
            <a:fld id="{CBF72E48-E1F5-45AE-B909-32413A014928}" type="slidenum">
              <a:rPr lang="zh-CN" altLang="en-US" smtClean="0"/>
              <a:t>14</a:t>
            </a:fld>
            <a:endParaRPr lang="zh-CN" altLang="en-US"/>
          </a:p>
        </p:txBody>
      </p:sp>
    </p:spTree>
    <p:extLst>
      <p:ext uri="{BB962C8B-B14F-4D97-AF65-F5344CB8AC3E}">
        <p14:creationId xmlns:p14="http://schemas.microsoft.com/office/powerpoint/2010/main" val="794334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1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1"/>
            <a:ext cx="12192000" cy="6858000"/>
          </a:xfrm>
          <a:prstGeom prst="rect">
            <a:avLst/>
          </a:prstGeom>
          <a:gradFill flip="none" rotWithShape="1">
            <a:gsLst>
              <a:gs pos="77000">
                <a:schemeClr val="accent5">
                  <a:lumMod val="0"/>
                  <a:lumOff val="100000"/>
                </a:schemeClr>
              </a:gs>
              <a:gs pos="36000">
                <a:schemeClr val="accent5">
                  <a:lumMod val="100000"/>
                </a:schemeClr>
              </a:gs>
            </a:gsLst>
            <a:path path="circle">
              <a:fillToRect t="100000" r="100000"/>
            </a:path>
            <a:tileRect l="-100000" b="-100000"/>
          </a:gradFill>
        </p:spPr>
      </p:pic>
      <p:sp>
        <p:nvSpPr>
          <p:cNvPr id="5" name="文本框 4"/>
          <p:cNvSpPr txBox="1"/>
          <p:nvPr/>
        </p:nvSpPr>
        <p:spPr>
          <a:xfrm>
            <a:off x="797200" y="807571"/>
            <a:ext cx="10454732" cy="1938992"/>
          </a:xfrm>
          <a:prstGeom prst="rect">
            <a:avLst/>
          </a:prstGeom>
          <a:noFill/>
        </p:spPr>
        <p:txBody>
          <a:bodyPr wrap="square" rtlCol="0">
            <a:spAutoFit/>
          </a:bodyPr>
          <a:lstStyle/>
          <a:p>
            <a:r>
              <a:rPr lang="en-US" altLang="zh-CN" sz="3200"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方正粗倩简体" panose="03000509000000000000" pitchFamily="65" charset="-122"/>
                <a:ea typeface="方正粗倩简体" panose="03000509000000000000" pitchFamily="65" charset="-122"/>
              </a:rPr>
              <a:t>Too Good to Be Safe: Tricking Lane Detection in </a:t>
            </a:r>
          </a:p>
          <a:p>
            <a:r>
              <a:rPr lang="en-US" altLang="zh-CN" sz="3200"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方正粗倩简体" panose="03000509000000000000" pitchFamily="65" charset="-122"/>
                <a:ea typeface="方正粗倩简体" panose="03000509000000000000" pitchFamily="65" charset="-122"/>
              </a:rPr>
              <a:t>Autonomous Driving with Crafted Perturbations</a:t>
            </a:r>
          </a:p>
          <a:p>
            <a:endParaRPr lang="en-US" altLang="zh-CN" sz="3200"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方正粗倩简体" panose="03000509000000000000" pitchFamily="65" charset="-122"/>
              <a:ea typeface="方正粗倩简体" panose="03000509000000000000" pitchFamily="65" charset="-122"/>
            </a:endParaRPr>
          </a:p>
          <a:p>
            <a:r>
              <a:rPr lang="zh-CN" altLang="en-US" sz="2400"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方正粗倩简体" panose="03000509000000000000" pitchFamily="65" charset="-122"/>
                <a:ea typeface="方正粗倩简体" panose="03000509000000000000" pitchFamily="65" charset="-122"/>
              </a:rPr>
              <a:t>太好而变得不安全</a:t>
            </a:r>
            <a:r>
              <a:rPr lang="en-US" altLang="zh-CN" sz="2400"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方正粗倩简体" panose="03000509000000000000" pitchFamily="65" charset="-122"/>
                <a:ea typeface="方正粗倩简体" panose="03000509000000000000" pitchFamily="65" charset="-122"/>
              </a:rPr>
              <a:t>:</a:t>
            </a:r>
            <a:r>
              <a:rPr lang="zh-CN" altLang="en-US" sz="2400"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方正粗倩简体" panose="03000509000000000000" pitchFamily="65" charset="-122"/>
                <a:ea typeface="方正粗倩简体" panose="03000509000000000000" pitchFamily="65" charset="-122"/>
              </a:rPr>
              <a:t>在自动驾驶中使用精心设计的扰动来欺骗车道检测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02. Attack overview</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4782335"/>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solutions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defTabSz="1216660">
              <a:lnSpc>
                <a:spcPct val="120000"/>
              </a:lnSpc>
              <a:spcBef>
                <a:spcPct val="20000"/>
              </a:spcBef>
            </a:pPr>
            <a:r>
              <a:rPr lang="en-US" altLang="zh-CN" sz="2000" dirty="0">
                <a:effectLst/>
                <a:latin typeface="+mj-ea"/>
                <a:ea typeface="+mj-ea"/>
                <a:cs typeface="Times New Roman" panose="02020603050405020304" pitchFamily="18" charset="0"/>
              </a:rPr>
              <a:t>S1 </a:t>
            </a:r>
            <a:r>
              <a:rPr lang="zh-CN" altLang="en-US" sz="2000" dirty="0">
                <a:effectLst/>
                <a:latin typeface="+mj-ea"/>
                <a:ea typeface="+mj-ea"/>
                <a:cs typeface="Times New Roman" panose="02020603050405020304" pitchFamily="18" charset="0"/>
              </a:rPr>
              <a:t>通过静态和动态分析对特斯拉自动驾驶仪的固件进行逆向工程，以定位输入的摄像头图像和输出的车道图像。特别地，通过观察到特斯拉</a:t>
            </a:r>
            <a:r>
              <a:rPr lang="en-US" altLang="zh-CN" sz="2000" dirty="0">
                <a:effectLst/>
                <a:latin typeface="+mj-ea"/>
                <a:ea typeface="+mj-ea"/>
                <a:cs typeface="Times New Roman" panose="02020603050405020304" pitchFamily="18" charset="0"/>
              </a:rPr>
              <a:t>Autopilot</a:t>
            </a:r>
            <a:r>
              <a:rPr lang="zh-CN" altLang="en-US" sz="2000" dirty="0">
                <a:effectLst/>
                <a:latin typeface="+mj-ea"/>
                <a:ea typeface="+mj-ea"/>
                <a:cs typeface="Times New Roman" panose="02020603050405020304" pitchFamily="18" charset="0"/>
              </a:rPr>
              <a:t>采用</a:t>
            </a:r>
            <a:r>
              <a:rPr lang="en-US" altLang="zh-CN" sz="2000" dirty="0">
                <a:effectLst/>
                <a:latin typeface="+mj-ea"/>
                <a:ea typeface="+mj-ea"/>
                <a:cs typeface="Times New Roman" panose="02020603050405020304" pitchFamily="18" charset="0"/>
              </a:rPr>
              <a:t>NVIDIA DRIVE</a:t>
            </a:r>
            <a:r>
              <a:rPr lang="zh-CN" altLang="en-US" sz="2000" dirty="0">
                <a:effectLst/>
                <a:latin typeface="+mj-ea"/>
                <a:ea typeface="+mj-ea"/>
                <a:cs typeface="Times New Roman" panose="02020603050405020304" pitchFamily="18" charset="0"/>
              </a:rPr>
              <a:t>技术驱动，其深度学习计算遵循</a:t>
            </a:r>
            <a:r>
              <a:rPr lang="en-US" altLang="zh-CN" sz="2000" dirty="0">
                <a:effectLst/>
                <a:latin typeface="+mj-ea"/>
                <a:ea typeface="+mj-ea"/>
                <a:cs typeface="Times New Roman" panose="02020603050405020304" pitchFamily="18" charset="0"/>
              </a:rPr>
              <a:t>CUDA</a:t>
            </a:r>
            <a:r>
              <a:rPr lang="zh-CN" altLang="en-US" sz="2000" dirty="0">
                <a:effectLst/>
                <a:latin typeface="+mj-ea"/>
                <a:ea typeface="+mj-ea"/>
                <a:cs typeface="Times New Roman" panose="02020603050405020304" pitchFamily="18" charset="0"/>
              </a:rPr>
              <a:t>编程模型，并在</a:t>
            </a:r>
            <a:r>
              <a:rPr lang="en-US" altLang="zh-CN" sz="2000" dirty="0">
                <a:effectLst/>
                <a:latin typeface="+mj-ea"/>
                <a:ea typeface="+mj-ea"/>
                <a:cs typeface="Times New Roman" panose="02020603050405020304" pitchFamily="18" charset="0"/>
              </a:rPr>
              <a:t>GPU</a:t>
            </a:r>
            <a:r>
              <a:rPr lang="zh-CN" altLang="en-US" sz="2000" dirty="0">
                <a:effectLst/>
                <a:latin typeface="+mj-ea"/>
                <a:ea typeface="+mj-ea"/>
                <a:cs typeface="Times New Roman" panose="02020603050405020304" pitchFamily="18" charset="0"/>
              </a:rPr>
              <a:t>中完成，重点研究了在</a:t>
            </a:r>
            <a:r>
              <a:rPr lang="en-US" altLang="zh-CN" sz="2000" dirty="0">
                <a:effectLst/>
                <a:latin typeface="+mj-ea"/>
                <a:ea typeface="+mj-ea"/>
                <a:cs typeface="Times New Roman" panose="02020603050405020304" pitchFamily="18" charset="0"/>
              </a:rPr>
              <a:t>GPU</a:t>
            </a:r>
            <a:r>
              <a:rPr lang="zh-CN" altLang="en-US" sz="2000" dirty="0">
                <a:effectLst/>
                <a:latin typeface="+mj-ea"/>
                <a:ea typeface="+mj-ea"/>
                <a:cs typeface="Times New Roman" panose="02020603050405020304" pitchFamily="18" charset="0"/>
              </a:rPr>
              <a:t>内存中定位和提取图像。更准确地说，在找到负责车道检测的二进制后，进行静态分析，找出图像在</a:t>
            </a:r>
            <a:r>
              <a:rPr lang="en-US" altLang="zh-CN" sz="2000" dirty="0">
                <a:effectLst/>
                <a:latin typeface="+mj-ea"/>
                <a:ea typeface="+mj-ea"/>
                <a:cs typeface="Times New Roman" panose="02020603050405020304" pitchFamily="18" charset="0"/>
              </a:rPr>
              <a:t>GPU</a:t>
            </a:r>
            <a:r>
              <a:rPr lang="zh-CN" altLang="en-US" sz="2000" dirty="0">
                <a:effectLst/>
                <a:latin typeface="+mj-ea"/>
                <a:ea typeface="+mj-ea"/>
                <a:cs typeface="Times New Roman" panose="02020603050405020304" pitchFamily="18" charset="0"/>
              </a:rPr>
              <a:t>内存中可用的时间，然后仪器化二进制，进行动态分析，确定图像的内存地址。然后，使用</a:t>
            </a:r>
            <a:r>
              <a:rPr lang="en-US" altLang="zh-CN" sz="2000" dirty="0">
                <a:effectLst/>
                <a:latin typeface="+mj-ea"/>
                <a:ea typeface="+mj-ea"/>
                <a:cs typeface="Times New Roman" panose="02020603050405020304" pitchFamily="18" charset="0"/>
              </a:rPr>
              <a:t>CUDA </a:t>
            </a:r>
            <a:r>
              <a:rPr lang="en-US" altLang="zh-CN" sz="2000" dirty="0" err="1">
                <a:effectLst/>
                <a:latin typeface="+mj-ea"/>
                <a:ea typeface="+mj-ea"/>
                <a:cs typeface="Times New Roman" panose="02020603050405020304" pitchFamily="18" charset="0"/>
              </a:rPr>
              <a:t>api</a:t>
            </a:r>
            <a:r>
              <a:rPr lang="zh-CN" altLang="en-US" sz="2000" dirty="0">
                <a:effectLst/>
                <a:latin typeface="+mj-ea"/>
                <a:ea typeface="+mj-ea"/>
                <a:cs typeface="Times New Roman" panose="02020603050405020304" pitchFamily="18" charset="0"/>
              </a:rPr>
              <a:t>对目标图像进行提取和修改。</a:t>
            </a:r>
          </a:p>
          <a:p>
            <a:pPr algn="just" defTabSz="1216660">
              <a:lnSpc>
                <a:spcPct val="120000"/>
              </a:lnSpc>
              <a:spcBef>
                <a:spcPct val="20000"/>
              </a:spcBef>
            </a:pPr>
            <a:endParaRPr lang="en-US" altLang="zh-CN" sz="2000" dirty="0">
              <a:effectLst/>
              <a:latin typeface="+mj-ea"/>
              <a:ea typeface="+mj-ea"/>
              <a:cs typeface="Times New Roman" panose="02020603050405020304" pitchFamily="18" charset="0"/>
            </a:endParaRPr>
          </a:p>
          <a:p>
            <a:pPr algn="just" defTabSz="1216660">
              <a:lnSpc>
                <a:spcPct val="120000"/>
              </a:lnSpc>
              <a:spcBef>
                <a:spcPct val="20000"/>
              </a:spcBef>
            </a:pPr>
            <a:r>
              <a:rPr lang="en-US" altLang="zh-CN" sz="2000" dirty="0">
                <a:effectLst/>
                <a:latin typeface="+mj-ea"/>
                <a:ea typeface="+mj-ea"/>
                <a:cs typeface="Times New Roman" panose="02020603050405020304" pitchFamily="18" charset="0"/>
              </a:rPr>
              <a:t>S2 </a:t>
            </a:r>
            <a:r>
              <a:rPr lang="zh-CN" altLang="en-US" sz="2000" dirty="0">
                <a:effectLst/>
                <a:latin typeface="+mj-ea"/>
                <a:ea typeface="+mj-ea"/>
                <a:cs typeface="Times New Roman" panose="02020603050405020304" pitchFamily="18" charset="0"/>
              </a:rPr>
              <a:t>使用一个包含物理世界度量的向量来表示数字世界的摄动，并根据针孔相机模型和相机校准设计公式，将数字摄动映射到物理世界的标记。</a:t>
            </a:r>
          </a:p>
          <a:p>
            <a:pPr algn="just" defTabSz="1216660">
              <a:lnSpc>
                <a:spcPct val="120000"/>
              </a:lnSpc>
              <a:spcBef>
                <a:spcPct val="20000"/>
              </a:spcBef>
            </a:pPr>
            <a:endParaRPr lang="en-US" altLang="zh-CN" sz="2000" dirty="0">
              <a:effectLst/>
              <a:latin typeface="+mj-ea"/>
              <a:ea typeface="+mj-ea"/>
              <a:cs typeface="Times New Roman" panose="02020603050405020304" pitchFamily="18" charset="0"/>
            </a:endParaRPr>
          </a:p>
          <a:p>
            <a:pPr algn="just" defTabSz="1216660">
              <a:lnSpc>
                <a:spcPct val="120000"/>
              </a:lnSpc>
              <a:spcBef>
                <a:spcPct val="20000"/>
              </a:spcBef>
            </a:pPr>
            <a:r>
              <a:rPr lang="en-US" altLang="zh-CN" sz="2000" dirty="0">
                <a:effectLst/>
                <a:latin typeface="+mj-ea"/>
                <a:ea typeface="+mj-ea"/>
                <a:cs typeface="Times New Roman" panose="02020603050405020304" pitchFamily="18" charset="0"/>
              </a:rPr>
              <a:t>S3 </a:t>
            </a:r>
            <a:r>
              <a:rPr lang="zh-CN" altLang="en-US" sz="2000" dirty="0">
                <a:effectLst/>
                <a:latin typeface="+mj-ea"/>
                <a:ea typeface="+mj-ea"/>
                <a:cs typeface="Times New Roman" panose="02020603050405020304" pitchFamily="18" charset="0"/>
              </a:rPr>
              <a:t>设计了两个度量指标来量化扰动和相应检测车道的可见度，并给出了最佳扰动的优化问题。</a:t>
            </a:r>
          </a:p>
        </p:txBody>
      </p:sp>
    </p:spTree>
    <p:extLst>
      <p:ext uri="{BB962C8B-B14F-4D97-AF65-F5344CB8AC3E}">
        <p14:creationId xmlns:p14="http://schemas.microsoft.com/office/powerpoint/2010/main" val="3825042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03.Attack </a:t>
            </a:r>
            <a:r>
              <a:rPr lang="en-US" altLang="zh-CN" sz="2000" b="1" dirty="0" err="1">
                <a:latin typeface="+mj-ea"/>
                <a:ea typeface="+mj-ea"/>
              </a:rPr>
              <a:t>Overiew</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5317738"/>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Firmware under examination</a:t>
            </a:r>
          </a:p>
          <a:p>
            <a:pPr algn="just" defTabSz="1216660">
              <a:lnSpc>
                <a:spcPct val="120000"/>
              </a:lnSpc>
              <a:spcBef>
                <a:spcPct val="20000"/>
              </a:spcBef>
            </a:pPr>
            <a:r>
              <a:rPr lang="en-US" altLang="zh-CN" sz="24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CUDA</a:t>
            </a:r>
          </a:p>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Factors required for dumping target images</a:t>
            </a:r>
          </a:p>
          <a:p>
            <a:pPr algn="just" defTabSz="1216660">
              <a:lnSpc>
                <a:spcPct val="120000"/>
              </a:lnSpc>
              <a:spcBef>
                <a:spcPct val="20000"/>
              </a:spcBef>
            </a:pPr>
            <a:r>
              <a:rPr lang="en-US" altLang="zh-CN" sz="2400" dirty="0">
                <a:latin typeface="+mj-ea"/>
                <a:ea typeface="+mj-ea"/>
                <a:cs typeface="Times New Roman" panose="02020603050405020304" pitchFamily="18" charset="0"/>
              </a:rPr>
              <a:t> 	</a:t>
            </a:r>
            <a:r>
              <a:rPr lang="en-US" altLang="zh-CN" dirty="0">
                <a:latin typeface="+mj-ea"/>
                <a:ea typeface="+mj-ea"/>
                <a:cs typeface="Times New Roman" panose="02020603050405020304" pitchFamily="18" charset="0"/>
              </a:rPr>
              <a:t>Instrumentation location	</a:t>
            </a:r>
          </a:p>
          <a:p>
            <a:pPr algn="just" defTabSz="1216660">
              <a:lnSpc>
                <a:spcPct val="120000"/>
              </a:lnSpc>
              <a:spcBef>
                <a:spcPct val="20000"/>
              </a:spcBef>
            </a:pPr>
            <a:r>
              <a:rPr lang="en-US" altLang="zh-CN" dirty="0">
                <a:latin typeface="+mj-ea"/>
                <a:ea typeface="+mj-ea"/>
                <a:cs typeface="Times New Roman" panose="02020603050405020304" pitchFamily="18" charset="0"/>
              </a:rPr>
              <a:t> 	Starting address of the images in GPU memory</a:t>
            </a:r>
          </a:p>
          <a:p>
            <a:pPr algn="just" defTabSz="1216660">
              <a:lnSpc>
                <a:spcPct val="120000"/>
              </a:lnSpc>
              <a:spcBef>
                <a:spcPct val="20000"/>
              </a:spcBef>
            </a:pPr>
            <a:r>
              <a:rPr lang="en-US" altLang="zh-CN" dirty="0">
                <a:latin typeface="+mj-ea"/>
                <a:ea typeface="+mj-ea"/>
                <a:cs typeface="Times New Roman" panose="02020603050405020304" pitchFamily="18" charset="0"/>
              </a:rPr>
              <a:t> 	Data size</a:t>
            </a:r>
            <a:endParaRPr lang="en-US" altLang="zh-CN" dirty="0">
              <a:effectLst/>
              <a:latin typeface="+mj-ea"/>
              <a:ea typeface="+mj-ea"/>
              <a:cs typeface="Times New Roman" panose="02020603050405020304" pitchFamily="18" charset="0"/>
            </a:endParaRPr>
          </a:p>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Estimating Data Size</a:t>
            </a:r>
          </a:p>
          <a:p>
            <a:pPr algn="just" defTabSz="1216660">
              <a:lnSpc>
                <a:spcPct val="120000"/>
              </a:lnSpc>
              <a:spcBef>
                <a:spcPct val="20000"/>
              </a:spcBef>
            </a:pP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Conducting Static Analysis</a:t>
            </a:r>
          </a:p>
          <a:p>
            <a:pPr algn="just" defTabSz="1216660">
              <a:lnSpc>
                <a:spcPct val="120000"/>
              </a:lnSpc>
              <a:spcBef>
                <a:spcPct val="20000"/>
              </a:spcBef>
            </a:pP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Performing Dynamic Analysis</a:t>
            </a:r>
            <a:endParaRPr lang="zh-CN" altLang="en-US" sz="2400" dirty="0">
              <a:effectLst/>
              <a:latin typeface="+mj-ea"/>
              <a:ea typeface="+mj-ea"/>
              <a:cs typeface="Times New Roman" panose="02020603050405020304" pitchFamily="18" charset="0"/>
            </a:endParaRPr>
          </a:p>
        </p:txBody>
      </p:sp>
    </p:spTree>
    <p:extLst>
      <p:ext uri="{BB962C8B-B14F-4D97-AF65-F5344CB8AC3E}">
        <p14:creationId xmlns:p14="http://schemas.microsoft.com/office/powerpoint/2010/main" val="1351738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03. Attack </a:t>
            </a:r>
            <a:r>
              <a:rPr lang="en-US" altLang="zh-CN" sz="2000" b="1" dirty="0" err="1">
                <a:latin typeface="+mj-ea"/>
                <a:ea typeface="+mj-ea"/>
              </a:rPr>
              <a:t>Overiew</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4477701"/>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Estimating Data Size</a:t>
            </a:r>
          </a:p>
          <a:p>
            <a:pPr algn="just" defTabSz="1216660">
              <a:lnSpc>
                <a:spcPct val="120000"/>
              </a:lnSpc>
              <a:spcBef>
                <a:spcPct val="20000"/>
              </a:spcBef>
            </a:pPr>
            <a:r>
              <a:rPr lang="en-US" altLang="zh-CN" sz="2400" dirty="0">
                <a:latin typeface="+mj-ea"/>
                <a:ea typeface="+mj-ea"/>
                <a:cs typeface="Times New Roman" panose="02020603050405020304" pitchFamily="18" charset="0"/>
              </a:rPr>
              <a:t>	Size of camera image</a:t>
            </a:r>
          </a:p>
          <a:p>
            <a:pPr algn="just" defTabSz="1216660">
              <a:lnSpc>
                <a:spcPct val="120000"/>
              </a:lnSpc>
              <a:spcBef>
                <a:spcPct val="20000"/>
              </a:spcBef>
            </a:pPr>
            <a:r>
              <a:rPr lang="en-US" altLang="zh-CN" sz="2400" dirty="0">
                <a:latin typeface="+mj-ea"/>
                <a:ea typeface="+mj-ea"/>
                <a:cs typeface="Times New Roman" panose="02020603050405020304" pitchFamily="18" charset="0"/>
              </a:rPr>
              <a:t>	</a:t>
            </a:r>
            <a:r>
              <a:rPr lang="zh-CN" altLang="en-US" dirty="0">
                <a:latin typeface="+mj-ea"/>
                <a:ea typeface="+mj-ea"/>
                <a:cs typeface="Times New Roman" panose="02020603050405020304" pitchFamily="18" charset="0"/>
              </a:rPr>
              <a:t>根据相机的硬件找到了相机图像的分辨率</a:t>
            </a:r>
            <a:r>
              <a:rPr lang="en-US" altLang="zh-CN" dirty="0">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即</a:t>
            </a:r>
            <a:r>
              <a:rPr lang="en-US" altLang="zh-CN" dirty="0">
                <a:latin typeface="+mj-ea"/>
                <a:ea typeface="+mj-ea"/>
                <a:cs typeface="Times New Roman" panose="02020603050405020304" pitchFamily="18" charset="0"/>
              </a:rPr>
              <a:t>1280×960</a:t>
            </a:r>
            <a:r>
              <a:rPr lang="zh-CN" altLang="en-US" dirty="0">
                <a:latin typeface="+mj-ea"/>
                <a:ea typeface="+mj-ea"/>
                <a:cs typeface="Times New Roman" panose="02020603050405020304" pitchFamily="18" charset="0"/>
              </a:rPr>
              <a:t>像素</a:t>
            </a:r>
            <a:r>
              <a:rPr lang="en-US" altLang="zh-CN" dirty="0">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，但是仍然缺少位深。因此，我们根据可能的位深计算</a:t>
            </a:r>
            <a:r>
              <a:rPr lang="en-US" altLang="zh-CN" dirty="0">
                <a:latin typeface="+mj-ea"/>
                <a:ea typeface="+mj-ea"/>
                <a:cs typeface="Times New Roman" panose="02020603050405020304" pitchFamily="18" charset="0"/>
              </a:rPr>
              <a:t>32</a:t>
            </a:r>
            <a:r>
              <a:rPr lang="zh-CN" altLang="en-US" dirty="0">
                <a:latin typeface="+mj-ea"/>
                <a:ea typeface="+mj-ea"/>
                <a:cs typeface="Times New Roman" panose="02020603050405020304" pitchFamily="18" charset="0"/>
              </a:rPr>
              <a:t>种可能的数据大小，即从</a:t>
            </a:r>
            <a:r>
              <a:rPr lang="en-US" altLang="zh-CN" dirty="0">
                <a:latin typeface="+mj-ea"/>
                <a:ea typeface="+mj-ea"/>
                <a:cs typeface="Times New Roman" panose="02020603050405020304" pitchFamily="18" charset="0"/>
              </a:rPr>
              <a:t>1</a:t>
            </a:r>
            <a:r>
              <a:rPr lang="zh-CN" altLang="en-US" dirty="0">
                <a:latin typeface="+mj-ea"/>
                <a:ea typeface="+mj-ea"/>
                <a:cs typeface="Times New Roman" panose="02020603050405020304" pitchFamily="18" charset="0"/>
              </a:rPr>
              <a:t>位到</a:t>
            </a:r>
            <a:r>
              <a:rPr lang="en-US" altLang="zh-CN" dirty="0">
                <a:latin typeface="+mj-ea"/>
                <a:ea typeface="+mj-ea"/>
                <a:cs typeface="Times New Roman" panose="02020603050405020304" pitchFamily="18" charset="0"/>
              </a:rPr>
              <a:t>32</a:t>
            </a:r>
            <a:r>
              <a:rPr lang="zh-CN" altLang="en-US" dirty="0">
                <a:latin typeface="+mj-ea"/>
                <a:ea typeface="+mj-ea"/>
                <a:cs typeface="Times New Roman" panose="02020603050405020304" pitchFamily="18" charset="0"/>
              </a:rPr>
              <a:t>位，以覆盖数字图像中使用的大多数可能的位深。例如，如果图像的深度为</a:t>
            </a:r>
            <a:r>
              <a:rPr lang="en-US" altLang="zh-CN" dirty="0">
                <a:latin typeface="+mj-ea"/>
                <a:ea typeface="+mj-ea"/>
                <a:cs typeface="Times New Roman" panose="02020603050405020304" pitchFamily="18" charset="0"/>
              </a:rPr>
              <a:t>16</a:t>
            </a:r>
            <a:r>
              <a:rPr lang="zh-CN" altLang="en-US" dirty="0">
                <a:latin typeface="+mj-ea"/>
                <a:ea typeface="+mj-ea"/>
                <a:cs typeface="Times New Roman" panose="02020603050405020304" pitchFamily="18" charset="0"/>
              </a:rPr>
              <a:t>位，则数据大小为</a:t>
            </a:r>
            <a:r>
              <a:rPr lang="en-US" altLang="zh-CN" dirty="0">
                <a:latin typeface="+mj-ea"/>
                <a:ea typeface="+mj-ea"/>
                <a:cs typeface="Times New Roman" panose="02020603050405020304" pitchFamily="18" charset="0"/>
              </a:rPr>
              <a:t>1280×960×16=19,660,800</a:t>
            </a:r>
            <a:r>
              <a:rPr lang="zh-CN" altLang="en-US" dirty="0">
                <a:latin typeface="+mj-ea"/>
                <a:ea typeface="+mj-ea"/>
                <a:cs typeface="Times New Roman" panose="02020603050405020304" pitchFamily="18" charset="0"/>
              </a:rPr>
              <a:t>位</a:t>
            </a:r>
            <a:r>
              <a:rPr lang="en-US" altLang="zh-CN" dirty="0">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即</a:t>
            </a:r>
            <a:r>
              <a:rPr lang="en-US" altLang="zh-CN" dirty="0">
                <a:latin typeface="+mj-ea"/>
                <a:ea typeface="+mj-ea"/>
                <a:cs typeface="Times New Roman" panose="02020603050405020304" pitchFamily="18" charset="0"/>
              </a:rPr>
              <a:t>2,457,600</a:t>
            </a:r>
            <a:r>
              <a:rPr lang="zh-CN" altLang="en-US" dirty="0">
                <a:latin typeface="+mj-ea"/>
                <a:ea typeface="+mj-ea"/>
                <a:cs typeface="Times New Roman" panose="02020603050405020304" pitchFamily="18" charset="0"/>
              </a:rPr>
              <a:t>字节</a:t>
            </a:r>
            <a:r>
              <a:rPr lang="en-US" altLang="zh-CN" dirty="0">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。在这个估计之后，我们得到一个可能的相机图像数据大小的列表。</a:t>
            </a: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r>
              <a:rPr lang="en-US" altLang="zh-CN" sz="2400" dirty="0">
                <a:latin typeface="+mj-ea"/>
                <a:ea typeface="+mj-ea"/>
                <a:cs typeface="Times New Roman" panose="02020603050405020304" pitchFamily="18" charset="0"/>
              </a:rPr>
              <a:t>	Size of lane image</a:t>
            </a:r>
          </a:p>
          <a:p>
            <a:pPr algn="just" defTabSz="1216660">
              <a:lnSpc>
                <a:spcPct val="120000"/>
              </a:lnSpc>
              <a:spcBef>
                <a:spcPct val="20000"/>
              </a:spcBef>
            </a:pPr>
            <a:r>
              <a:rPr lang="en-US" altLang="zh-CN" sz="2400" dirty="0">
                <a:latin typeface="+mj-ea"/>
                <a:ea typeface="+mj-ea"/>
                <a:cs typeface="Times New Roman" panose="02020603050405020304" pitchFamily="18" charset="0"/>
              </a:rPr>
              <a:t>	</a:t>
            </a:r>
            <a:r>
              <a:rPr lang="zh-CN" altLang="en-US" dirty="0">
                <a:latin typeface="+mj-ea"/>
                <a:ea typeface="+mj-ea"/>
                <a:cs typeface="Times New Roman" panose="02020603050405020304" pitchFamily="18" charset="0"/>
              </a:rPr>
              <a:t>在特斯拉</a:t>
            </a:r>
            <a:r>
              <a:rPr lang="en-US" altLang="zh-CN" dirty="0">
                <a:latin typeface="+mj-ea"/>
                <a:ea typeface="+mj-ea"/>
                <a:cs typeface="Times New Roman" panose="02020603050405020304" pitchFamily="18" charset="0"/>
              </a:rPr>
              <a:t>Autopilot</a:t>
            </a:r>
            <a:r>
              <a:rPr lang="zh-CN" altLang="en-US" dirty="0">
                <a:latin typeface="+mj-ea"/>
                <a:ea typeface="+mj-ea"/>
                <a:cs typeface="Times New Roman" panose="02020603050405020304" pitchFamily="18" charset="0"/>
              </a:rPr>
              <a:t>的文件系统中发现了一个文件，该文件提供了用于对象检测任务</a:t>
            </a:r>
            <a:r>
              <a:rPr lang="en-US" altLang="zh-CN" dirty="0">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包括车道检测</a:t>
            </a:r>
            <a:r>
              <a:rPr lang="en-US" altLang="zh-CN" dirty="0">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的深度神经网络的架构信息，如各层数据矩阵的数据大小和像素深度。该网络有多个输出，车道检测结果是其中一个输出，它是一个</a:t>
            </a:r>
            <a:r>
              <a:rPr lang="en-US" altLang="zh-CN" dirty="0">
                <a:latin typeface="+mj-ea"/>
                <a:ea typeface="+mj-ea"/>
                <a:cs typeface="Times New Roman" panose="02020603050405020304" pitchFamily="18" charset="0"/>
              </a:rPr>
              <a:t>640 × 416</a:t>
            </a:r>
            <a:r>
              <a:rPr lang="zh-CN" altLang="en-US" dirty="0">
                <a:latin typeface="+mj-ea"/>
                <a:ea typeface="+mj-ea"/>
                <a:cs typeface="Times New Roman" panose="02020603050405020304" pitchFamily="18" charset="0"/>
              </a:rPr>
              <a:t>的</a:t>
            </a:r>
            <a:r>
              <a:rPr lang="en-US" altLang="zh-CN" dirty="0">
                <a:latin typeface="+mj-ea"/>
                <a:ea typeface="+mj-ea"/>
                <a:cs typeface="Times New Roman" panose="02020603050405020304" pitchFamily="18" charset="0"/>
              </a:rPr>
              <a:t>32</a:t>
            </a:r>
            <a:r>
              <a:rPr lang="zh-CN" altLang="en-US" dirty="0">
                <a:latin typeface="+mj-ea"/>
                <a:ea typeface="+mj-ea"/>
                <a:cs typeface="Times New Roman" panose="02020603050405020304" pitchFamily="18" charset="0"/>
              </a:rPr>
              <a:t>位浮点矩阵。有了这个信息，我们可以估计出车道图像输出的数据大小，应该是</a:t>
            </a:r>
            <a:r>
              <a:rPr lang="en-US" altLang="zh-CN" dirty="0">
                <a:latin typeface="+mj-ea"/>
                <a:ea typeface="+mj-ea"/>
                <a:cs typeface="Times New Roman" panose="02020603050405020304" pitchFamily="18" charset="0"/>
              </a:rPr>
              <a:t>640×416×32 = 8,519,680</a:t>
            </a:r>
            <a:r>
              <a:rPr lang="zh-CN" altLang="en-US" dirty="0">
                <a:latin typeface="+mj-ea"/>
                <a:ea typeface="+mj-ea"/>
                <a:cs typeface="Times New Roman" panose="02020603050405020304" pitchFamily="18" charset="0"/>
              </a:rPr>
              <a:t>位</a:t>
            </a:r>
            <a:r>
              <a:rPr lang="en-US" altLang="zh-CN" dirty="0">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或</a:t>
            </a:r>
            <a:r>
              <a:rPr lang="en-US" altLang="zh-CN" dirty="0">
                <a:latin typeface="+mj-ea"/>
                <a:ea typeface="+mj-ea"/>
                <a:cs typeface="Times New Roman" panose="02020603050405020304" pitchFamily="18" charset="0"/>
              </a:rPr>
              <a:t>1,064,960</a:t>
            </a:r>
            <a:r>
              <a:rPr lang="zh-CN" altLang="en-US" dirty="0">
                <a:latin typeface="+mj-ea"/>
                <a:ea typeface="+mj-ea"/>
                <a:cs typeface="Times New Roman" panose="02020603050405020304" pitchFamily="18" charset="0"/>
              </a:rPr>
              <a:t>字节</a:t>
            </a:r>
            <a:r>
              <a:rPr lang="en-US" altLang="zh-CN" dirty="0">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a:t>
            </a:r>
            <a:endParaRPr lang="en-US" altLang="zh-CN"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3569219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03. Attack </a:t>
            </a:r>
            <a:r>
              <a:rPr lang="en-US" altLang="zh-CN" sz="2000" b="1" dirty="0" err="1">
                <a:latin typeface="+mj-ea"/>
                <a:ea typeface="+mj-ea"/>
              </a:rPr>
              <a:t>Overiew</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3785139"/>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Conducting Static Analysis</a:t>
            </a:r>
          </a:p>
          <a:p>
            <a:pPr algn="just" defTabSz="1216660">
              <a:lnSpc>
                <a:spcPct val="120000"/>
              </a:lnSpc>
              <a:spcBef>
                <a:spcPct val="20000"/>
              </a:spcBef>
            </a:pPr>
            <a:r>
              <a:rPr lang="en-US" altLang="zh-CN" sz="2400" dirty="0">
                <a:latin typeface="+mj-ea"/>
                <a:ea typeface="+mj-ea"/>
                <a:cs typeface="Times New Roman" panose="02020603050405020304" pitchFamily="18" charset="0"/>
              </a:rPr>
              <a:t>	</a:t>
            </a:r>
            <a:r>
              <a:rPr lang="zh-CN" altLang="en-US" sz="2400" dirty="0">
                <a:latin typeface="+mj-ea"/>
                <a:ea typeface="+mj-ea"/>
                <a:cs typeface="Times New Roman" panose="02020603050405020304" pitchFamily="18" charset="0"/>
              </a:rPr>
              <a:t>使用</a:t>
            </a:r>
            <a:r>
              <a:rPr lang="en-US" altLang="zh-CN" sz="2400" dirty="0">
                <a:latin typeface="+mj-ea"/>
                <a:ea typeface="+mj-ea"/>
                <a:cs typeface="Times New Roman" panose="02020603050405020304" pitchFamily="18" charset="0"/>
              </a:rPr>
              <a:t>IDA-Pro</a:t>
            </a:r>
            <a:r>
              <a:rPr lang="zh-CN" altLang="en-US" sz="2400" dirty="0">
                <a:latin typeface="+mj-ea"/>
                <a:ea typeface="+mj-ea"/>
                <a:cs typeface="Times New Roman" panose="02020603050405020304" pitchFamily="18" charset="0"/>
              </a:rPr>
              <a:t>，我们对视觉二进制进行静态分析，以确定插装位置并添加插装代码。分别对采集摄像机图像和车道图像的仪器位置进行了详细描述。</a:t>
            </a: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r>
              <a:rPr lang="en-US" altLang="zh-CN" sz="2400" dirty="0">
                <a:latin typeface="+mj-ea"/>
                <a:ea typeface="+mj-ea"/>
                <a:cs typeface="Times New Roman" panose="02020603050405020304" pitchFamily="18" charset="0"/>
              </a:rPr>
              <a:t>	1.Instrumentation locations for collecting camera images.</a:t>
            </a:r>
          </a:p>
          <a:p>
            <a:pPr algn="just" defTabSz="1216660">
              <a:lnSpc>
                <a:spcPct val="120000"/>
              </a:lnSpc>
              <a:spcBef>
                <a:spcPct val="20000"/>
              </a:spcBef>
            </a:pPr>
            <a:r>
              <a:rPr lang="en-US" altLang="zh-CN" sz="2400" dirty="0">
                <a:latin typeface="+mj-ea"/>
                <a:ea typeface="+mj-ea"/>
                <a:cs typeface="Times New Roman" panose="02020603050405020304" pitchFamily="18" charset="0"/>
              </a:rPr>
              <a:t>	2. Instrumentation locations for collecting lane images.	</a:t>
            </a:r>
          </a:p>
          <a:p>
            <a:pPr algn="just" defTabSz="1216660">
              <a:lnSpc>
                <a:spcPct val="120000"/>
              </a:lnSpc>
              <a:spcBef>
                <a:spcPct val="20000"/>
              </a:spcBef>
            </a:pPr>
            <a:r>
              <a:rPr lang="en-US" altLang="zh-CN" sz="2400" dirty="0">
                <a:latin typeface="+mj-ea"/>
                <a:ea typeface="+mj-ea"/>
                <a:cs typeface="Times New Roman" panose="02020603050405020304" pitchFamily="18" charset="0"/>
              </a:rPr>
              <a:t>		 </a:t>
            </a:r>
            <a:r>
              <a:rPr lang="en-US" altLang="zh-CN" sz="2000" dirty="0">
                <a:latin typeface="+mj-ea"/>
                <a:ea typeface="+mj-ea"/>
                <a:cs typeface="Times New Roman" panose="02020603050405020304" pitchFamily="18" charset="0"/>
              </a:rPr>
              <a:t>Hooking </a:t>
            </a:r>
            <a:r>
              <a:rPr lang="en-US" altLang="zh-CN" sz="2000" dirty="0" err="1">
                <a:latin typeface="+mj-ea"/>
                <a:ea typeface="+mj-ea"/>
                <a:cs typeface="Times New Roman" panose="02020603050405020304" pitchFamily="18" charset="0"/>
              </a:rPr>
              <a:t>cudaMalloc</a:t>
            </a:r>
            <a:r>
              <a:rPr lang="en-US" altLang="zh-CN" sz="2000" dirty="0">
                <a:latin typeface="+mj-ea"/>
                <a:ea typeface="+mj-ea"/>
                <a:cs typeface="Times New Roman" panose="02020603050405020304" pitchFamily="18" charset="0"/>
              </a:rPr>
              <a:t>* to determine the starting address.</a:t>
            </a:r>
          </a:p>
          <a:p>
            <a:pPr algn="just" defTabSz="1216660">
              <a:lnSpc>
                <a:spcPct val="120000"/>
              </a:lnSpc>
              <a:spcBef>
                <a:spcPct val="20000"/>
              </a:spcBef>
            </a:pPr>
            <a:r>
              <a:rPr lang="en-US" altLang="zh-CN" sz="2000" dirty="0">
                <a:latin typeface="+mj-ea"/>
                <a:ea typeface="+mj-ea"/>
                <a:cs typeface="Times New Roman" panose="02020603050405020304" pitchFamily="18" charset="0"/>
              </a:rPr>
              <a:t>		 Hooking kernels to determine instrumentation location for dumping lane images.</a:t>
            </a:r>
          </a:p>
        </p:txBody>
      </p:sp>
    </p:spTree>
    <p:extLst>
      <p:ext uri="{BB962C8B-B14F-4D97-AF65-F5344CB8AC3E}">
        <p14:creationId xmlns:p14="http://schemas.microsoft.com/office/powerpoint/2010/main" val="1697563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03. Attack </a:t>
            </a:r>
            <a:r>
              <a:rPr lang="en-US" altLang="zh-CN" sz="2000" b="1" dirty="0" err="1">
                <a:latin typeface="+mj-ea"/>
                <a:ea typeface="+mj-ea"/>
              </a:rPr>
              <a:t>Overiew</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2473882"/>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Performing Dynamic Analysis</a:t>
            </a:r>
          </a:p>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	Camera image</a:t>
            </a:r>
          </a:p>
          <a:p>
            <a:pPr algn="just" defTabSz="1216660">
              <a:lnSpc>
                <a:spcPct val="120000"/>
              </a:lnSpc>
              <a:spcBef>
                <a:spcPct val="20000"/>
              </a:spcBef>
            </a:pPr>
            <a:r>
              <a:rPr lang="en-US" altLang="zh-CN" sz="2400" dirty="0">
                <a:latin typeface="+mj-ea"/>
                <a:ea typeface="+mj-ea"/>
                <a:cs typeface="Times New Roman" panose="02020603050405020304" pitchFamily="18" charset="0"/>
              </a:rPr>
              <a:t>	3</a:t>
            </a:r>
            <a:r>
              <a:rPr lang="zh-CN" altLang="en-US" sz="2400" dirty="0">
                <a:latin typeface="+mj-ea"/>
                <a:ea typeface="+mj-ea"/>
                <a:cs typeface="Times New Roman" panose="02020603050405020304" pitchFamily="18" charset="0"/>
              </a:rPr>
              <a:t>个前摄像头拍摄出的图像的情况，对其进行检测</a:t>
            </a: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	Lane image</a:t>
            </a:r>
          </a:p>
          <a:p>
            <a:pPr algn="just" defTabSz="1216660">
              <a:lnSpc>
                <a:spcPct val="120000"/>
              </a:lnSpc>
              <a:spcBef>
                <a:spcPct val="20000"/>
              </a:spcBef>
            </a:pPr>
            <a:r>
              <a:rPr lang="en-US" altLang="zh-CN" sz="2400" dirty="0">
                <a:latin typeface="+mj-ea"/>
                <a:ea typeface="+mj-ea"/>
                <a:cs typeface="Times New Roman" panose="02020603050405020304" pitchFamily="18" charset="0"/>
              </a:rPr>
              <a:t>	</a:t>
            </a:r>
            <a:r>
              <a:rPr lang="zh-CN" altLang="en-US" sz="2400" dirty="0">
                <a:latin typeface="+mj-ea"/>
                <a:ea typeface="+mj-ea"/>
                <a:cs typeface="Times New Roman" panose="02020603050405020304" pitchFamily="18" charset="0"/>
              </a:rPr>
              <a:t>如何确定通道图像的起始地址和如何确定车道图像仪器位置</a:t>
            </a:r>
            <a:endParaRPr lang="zh-CN" altLang="en-US" sz="2400" dirty="0">
              <a:effectLst/>
              <a:latin typeface="+mj-ea"/>
              <a:ea typeface="+mj-ea"/>
              <a:cs typeface="Times New Roman" panose="02020603050405020304" pitchFamily="18" charset="0"/>
            </a:endParaRPr>
          </a:p>
        </p:txBody>
      </p:sp>
    </p:spTree>
    <p:extLst>
      <p:ext uri="{BB962C8B-B14F-4D97-AF65-F5344CB8AC3E}">
        <p14:creationId xmlns:p14="http://schemas.microsoft.com/office/powerpoint/2010/main" val="19692490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04.Attack</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1876924"/>
          </a:xfrm>
          <a:prstGeom prst="rect">
            <a:avLst/>
          </a:prstGeom>
          <a:noFill/>
        </p:spPr>
        <p:txBody>
          <a:bodyPr wrap="square" lIns="0" tIns="0" rIns="0" bIns="0" rtlCol="0" anchor="t" anchorCtr="0">
            <a:spAutoFit/>
          </a:bodyPr>
          <a:lstStyle/>
          <a:p>
            <a:pPr algn="just" defTabSz="1216660">
              <a:lnSpc>
                <a:spcPct val="120000"/>
              </a:lnSpc>
              <a:spcBef>
                <a:spcPct val="20000"/>
              </a:spcBef>
            </a:pPr>
            <a:r>
              <a:rPr lang="zh-CN" altLang="en-US" sz="2400" dirty="0">
                <a:effectLst/>
                <a:latin typeface="+mj-ea"/>
                <a:ea typeface="+mj-ea"/>
                <a:cs typeface="Times New Roman" panose="02020603050405020304" pitchFamily="18" charset="0"/>
              </a:rPr>
              <a:t>两个阶段：如何添加基于物理指标的数字扰动，以及如何找到最佳扰动</a:t>
            </a:r>
            <a:endParaRPr lang="en-US" altLang="zh-CN" sz="2400" dirty="0">
              <a:effectLst/>
              <a:latin typeface="+mj-ea"/>
              <a:ea typeface="+mj-ea"/>
              <a:cs typeface="Times New Roman" panose="02020603050405020304" pitchFamily="18" charset="0"/>
            </a:endParaRPr>
          </a:p>
          <a:p>
            <a:pPr algn="just" defTabSz="1216660">
              <a:lnSpc>
                <a:spcPct val="120000"/>
              </a:lnSpc>
              <a:spcBef>
                <a:spcPct val="20000"/>
              </a:spcBef>
            </a:pPr>
            <a:r>
              <a:rPr lang="en-US" altLang="zh-CN" sz="2400" dirty="0">
                <a:latin typeface="+mj-ea"/>
                <a:ea typeface="+mj-ea"/>
                <a:cs typeface="Times New Roman" panose="02020603050405020304" pitchFamily="18" charset="0"/>
              </a:rPr>
              <a:t>Adding Digital Perturbations	</a:t>
            </a:r>
          </a:p>
          <a:p>
            <a:pPr algn="just" defTabSz="1216660">
              <a:lnSpc>
                <a:spcPct val="120000"/>
              </a:lnSpc>
              <a:spcBef>
                <a:spcPct val="20000"/>
              </a:spcBef>
            </a:pPr>
            <a:r>
              <a:rPr lang="en-US" altLang="zh-CN" sz="2400" dirty="0">
                <a:latin typeface="+mj-ea"/>
                <a:ea typeface="+mj-ea"/>
                <a:cs typeface="Times New Roman" panose="02020603050405020304" pitchFamily="18" charset="0"/>
              </a:rPr>
              <a:t>	Projecting Physical World Markings</a:t>
            </a:r>
          </a:p>
          <a:p>
            <a:pPr algn="just" defTabSz="1216660">
              <a:lnSpc>
                <a:spcPct val="120000"/>
              </a:lnSpc>
              <a:spcBef>
                <a:spcPct val="20000"/>
              </a:spcBef>
            </a:pPr>
            <a:endParaRPr lang="en-US" altLang="zh-CN" sz="2000" dirty="0">
              <a:latin typeface="+mj-ea"/>
              <a:ea typeface="+mj-ea"/>
              <a:cs typeface="Times New Roman" panose="02020603050405020304" pitchFamily="18" charset="0"/>
            </a:endParaRPr>
          </a:p>
        </p:txBody>
      </p:sp>
      <p:pic>
        <p:nvPicPr>
          <p:cNvPr id="4" name="图片 3">
            <a:extLst>
              <a:ext uri="{FF2B5EF4-FFF2-40B4-BE49-F238E27FC236}">
                <a16:creationId xmlns:a16="http://schemas.microsoft.com/office/drawing/2014/main" id="{35EB1894-896F-4B6C-B7C8-DB15627FA470}"/>
              </a:ext>
            </a:extLst>
          </p:cNvPr>
          <p:cNvPicPr>
            <a:picLocks noChangeAspect="1"/>
          </p:cNvPicPr>
          <p:nvPr/>
        </p:nvPicPr>
        <p:blipFill>
          <a:blip r:embed="rId3"/>
          <a:stretch>
            <a:fillRect/>
          </a:stretch>
        </p:blipFill>
        <p:spPr>
          <a:xfrm>
            <a:off x="1576952" y="2776233"/>
            <a:ext cx="9038095" cy="3942857"/>
          </a:xfrm>
          <a:prstGeom prst="rect">
            <a:avLst/>
          </a:prstGeom>
        </p:spPr>
      </p:pic>
    </p:spTree>
    <p:extLst>
      <p:ext uri="{BB962C8B-B14F-4D97-AF65-F5344CB8AC3E}">
        <p14:creationId xmlns:p14="http://schemas.microsoft.com/office/powerpoint/2010/main" val="2727974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04.Attack</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1439753"/>
          </a:xfrm>
          <a:prstGeom prst="rect">
            <a:avLst/>
          </a:prstGeom>
          <a:noFill/>
        </p:spPr>
        <p:txBody>
          <a:bodyPr wrap="square" lIns="0" tIns="0" rIns="0" bIns="0" rtlCol="0" anchor="t" anchorCtr="0">
            <a:spAutoFit/>
          </a:bodyPr>
          <a:lstStyle/>
          <a:p>
            <a:pPr algn="just" defTabSz="1216660">
              <a:lnSpc>
                <a:spcPct val="120000"/>
              </a:lnSpc>
              <a:spcBef>
                <a:spcPct val="20000"/>
              </a:spcBef>
            </a:pPr>
            <a:r>
              <a:rPr lang="zh-CN" altLang="en-US" sz="2400" dirty="0">
                <a:effectLst/>
                <a:latin typeface="+mj-ea"/>
                <a:ea typeface="+mj-ea"/>
                <a:cs typeface="Times New Roman" panose="02020603050405020304" pitchFamily="18" charset="0"/>
              </a:rPr>
              <a:t>两个阶段：如何添加基于物理指标的数字扰动，以及如何找到最佳扰动</a:t>
            </a:r>
            <a:endParaRPr lang="en-US" altLang="zh-CN" sz="2400" dirty="0">
              <a:effectLst/>
              <a:latin typeface="+mj-ea"/>
              <a:ea typeface="+mj-ea"/>
              <a:cs typeface="Times New Roman" panose="02020603050405020304" pitchFamily="18" charset="0"/>
            </a:endParaRPr>
          </a:p>
          <a:p>
            <a:pPr algn="just" defTabSz="1216660">
              <a:lnSpc>
                <a:spcPct val="120000"/>
              </a:lnSpc>
              <a:spcBef>
                <a:spcPct val="20000"/>
              </a:spcBef>
            </a:pPr>
            <a:r>
              <a:rPr lang="en-US" altLang="zh-CN" sz="2400" dirty="0">
                <a:latin typeface="+mj-ea"/>
                <a:ea typeface="+mj-ea"/>
                <a:cs typeface="Times New Roman" panose="02020603050405020304" pitchFamily="18" charset="0"/>
              </a:rPr>
              <a:t>Adding Digital Perturbations	</a:t>
            </a:r>
          </a:p>
          <a:p>
            <a:pPr algn="just" defTabSz="1216660">
              <a:lnSpc>
                <a:spcPct val="120000"/>
              </a:lnSpc>
              <a:spcBef>
                <a:spcPct val="20000"/>
              </a:spcBef>
            </a:pPr>
            <a:r>
              <a:rPr lang="en-US" altLang="zh-CN" sz="2400" dirty="0">
                <a:latin typeface="+mj-ea"/>
                <a:ea typeface="+mj-ea"/>
                <a:cs typeface="Times New Roman" panose="02020603050405020304" pitchFamily="18" charset="0"/>
              </a:rPr>
              <a:t>	Parameterized Perturbations</a:t>
            </a:r>
            <a:endParaRPr lang="en-US" altLang="zh-CN" sz="2000" dirty="0">
              <a:latin typeface="+mj-ea"/>
              <a:ea typeface="+mj-ea"/>
              <a:cs typeface="Times New Roman" panose="02020603050405020304" pitchFamily="18" charset="0"/>
            </a:endParaRPr>
          </a:p>
        </p:txBody>
      </p:sp>
      <p:pic>
        <p:nvPicPr>
          <p:cNvPr id="2" name="图片 1">
            <a:extLst>
              <a:ext uri="{FF2B5EF4-FFF2-40B4-BE49-F238E27FC236}">
                <a16:creationId xmlns:a16="http://schemas.microsoft.com/office/drawing/2014/main" id="{9DEA91CB-4655-45CE-8814-F9EFF308B404}"/>
              </a:ext>
            </a:extLst>
          </p:cNvPr>
          <p:cNvPicPr>
            <a:picLocks noChangeAspect="1"/>
          </p:cNvPicPr>
          <p:nvPr/>
        </p:nvPicPr>
        <p:blipFill>
          <a:blip r:embed="rId3"/>
          <a:stretch>
            <a:fillRect/>
          </a:stretch>
        </p:blipFill>
        <p:spPr>
          <a:xfrm>
            <a:off x="5463689" y="2867724"/>
            <a:ext cx="5913372" cy="3502535"/>
          </a:xfrm>
          <a:prstGeom prst="rect">
            <a:avLst/>
          </a:prstGeom>
        </p:spPr>
      </p:pic>
      <p:pic>
        <p:nvPicPr>
          <p:cNvPr id="6" name="图片 5">
            <a:extLst>
              <a:ext uri="{FF2B5EF4-FFF2-40B4-BE49-F238E27FC236}">
                <a16:creationId xmlns:a16="http://schemas.microsoft.com/office/drawing/2014/main" id="{E77940EC-5EF7-48A4-ADD6-F427974BFB90}"/>
              </a:ext>
            </a:extLst>
          </p:cNvPr>
          <p:cNvPicPr>
            <a:picLocks noChangeAspect="1"/>
          </p:cNvPicPr>
          <p:nvPr/>
        </p:nvPicPr>
        <p:blipFill>
          <a:blip r:embed="rId4"/>
          <a:stretch>
            <a:fillRect/>
          </a:stretch>
        </p:blipFill>
        <p:spPr>
          <a:xfrm>
            <a:off x="1122961" y="3102520"/>
            <a:ext cx="4340728" cy="3267739"/>
          </a:xfrm>
          <a:prstGeom prst="rect">
            <a:avLst/>
          </a:prstGeom>
        </p:spPr>
      </p:pic>
    </p:spTree>
    <p:extLst>
      <p:ext uri="{BB962C8B-B14F-4D97-AF65-F5344CB8AC3E}">
        <p14:creationId xmlns:p14="http://schemas.microsoft.com/office/powerpoint/2010/main" val="42114042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04.Attack</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4825295"/>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Finding the Best Perturbations</a:t>
            </a:r>
          </a:p>
          <a:p>
            <a:pPr algn="just" defTabSz="1216660">
              <a:lnSpc>
                <a:spcPct val="120000"/>
              </a:lnSpc>
              <a:spcBef>
                <a:spcPct val="20000"/>
              </a:spcBef>
            </a:pPr>
            <a:r>
              <a:rPr lang="en-US" altLang="zh-CN" sz="2000" dirty="0">
                <a:latin typeface="+mj-ea"/>
                <a:ea typeface="+mj-ea"/>
                <a:cs typeface="Times New Roman" panose="02020603050405020304" pitchFamily="18" charset="0"/>
              </a:rPr>
              <a:t>	</a:t>
            </a:r>
            <a:r>
              <a:rPr lang="zh-CN" altLang="en-US" sz="2000" dirty="0">
                <a:latin typeface="+mj-ea"/>
                <a:ea typeface="+mj-ea"/>
                <a:cs typeface="Times New Roman" panose="02020603050405020304" pitchFamily="18" charset="0"/>
              </a:rPr>
              <a:t>设计了两个度量来量化数字世界中扰动的质量，并在此基础上构造了一个寻找最佳扰动的优化问题。</a:t>
            </a:r>
            <a:endParaRPr lang="en-US" altLang="zh-CN" sz="2000" dirty="0">
              <a:latin typeface="+mj-ea"/>
              <a:ea typeface="+mj-ea"/>
              <a:cs typeface="Times New Roman" panose="02020603050405020304" pitchFamily="18" charset="0"/>
            </a:endParaRPr>
          </a:p>
          <a:p>
            <a:pPr algn="just" defTabSz="1216660">
              <a:lnSpc>
                <a:spcPct val="120000"/>
              </a:lnSpc>
              <a:spcBef>
                <a:spcPct val="20000"/>
              </a:spcBef>
            </a:pPr>
            <a:r>
              <a:rPr lang="en-US" altLang="zh-CN" sz="2400" dirty="0">
                <a:latin typeface="+mj-ea"/>
                <a:ea typeface="+mj-ea"/>
                <a:cs typeface="Times New Roman" panose="02020603050405020304" pitchFamily="18" charset="0"/>
              </a:rPr>
              <a:t>	Quality of Perturbations</a:t>
            </a:r>
          </a:p>
          <a:p>
            <a:pPr algn="just" defTabSz="1216660">
              <a:lnSpc>
                <a:spcPct val="120000"/>
              </a:lnSpc>
              <a:spcBef>
                <a:spcPct val="20000"/>
              </a:spcBef>
            </a:pPr>
            <a:r>
              <a:rPr lang="en-US" altLang="zh-CN" sz="2400" dirty="0">
                <a:latin typeface="+mj-ea"/>
                <a:ea typeface="+mj-ea"/>
                <a:cs typeface="Times New Roman" panose="02020603050405020304" pitchFamily="18" charset="0"/>
              </a:rPr>
              <a:t>	Visibility of lane</a:t>
            </a:r>
          </a:p>
          <a:p>
            <a:pPr algn="just" defTabSz="1216660">
              <a:lnSpc>
                <a:spcPct val="120000"/>
              </a:lnSpc>
              <a:spcBef>
                <a:spcPct val="20000"/>
              </a:spcBef>
            </a:pPr>
            <a:r>
              <a:rPr lang="en-US" altLang="zh-CN" sz="2400" dirty="0">
                <a:latin typeface="+mj-ea"/>
                <a:ea typeface="+mj-ea"/>
                <a:cs typeface="Times New Roman" panose="02020603050405020304" pitchFamily="18" charset="0"/>
              </a:rPr>
              <a:t>	Visibility of perturbation</a:t>
            </a:r>
          </a:p>
          <a:p>
            <a:pPr algn="just" defTabSz="1216660">
              <a:lnSpc>
                <a:spcPct val="120000"/>
              </a:lnSpc>
              <a:spcBef>
                <a:spcPct val="20000"/>
              </a:spcBef>
            </a:pPr>
            <a:r>
              <a:rPr lang="en-US" altLang="zh-CN" sz="2400" dirty="0">
                <a:latin typeface="+mj-ea"/>
                <a:ea typeface="+mj-ea"/>
                <a:cs typeface="Times New Roman" panose="02020603050405020304" pitchFamily="18" charset="0"/>
              </a:rPr>
              <a:t>	S(x) = </a:t>
            </a:r>
            <a:r>
              <a:rPr lang="en-US" altLang="zh-CN" sz="2400" dirty="0" err="1">
                <a:latin typeface="+mj-ea"/>
                <a:ea typeface="+mj-ea"/>
                <a:cs typeface="Times New Roman" panose="02020603050405020304" pitchFamily="18" charset="0"/>
              </a:rPr>
              <a:t>Vlane</a:t>
            </a:r>
            <a:r>
              <a:rPr lang="en-US" altLang="zh-CN" sz="2400" dirty="0">
                <a:latin typeface="+mj-ea"/>
                <a:ea typeface="+mj-ea"/>
                <a:cs typeface="Times New Roman" panose="02020603050405020304" pitchFamily="18" charset="0"/>
              </a:rPr>
              <a:t>(x) /</a:t>
            </a:r>
            <a:r>
              <a:rPr lang="en-US" altLang="zh-CN" sz="2400" dirty="0" err="1">
                <a:latin typeface="+mj-ea"/>
                <a:ea typeface="+mj-ea"/>
                <a:cs typeface="Times New Roman" panose="02020603050405020304" pitchFamily="18" charset="0"/>
              </a:rPr>
              <a:t>Vperturb</a:t>
            </a:r>
            <a:r>
              <a:rPr lang="en-US" altLang="zh-CN" sz="2400" dirty="0">
                <a:latin typeface="+mj-ea"/>
                <a:ea typeface="+mj-ea"/>
                <a:cs typeface="Times New Roman" panose="02020603050405020304" pitchFamily="18" charset="0"/>
              </a:rPr>
              <a:t>(x)</a:t>
            </a:r>
            <a:r>
              <a:rPr lang="zh-CN" altLang="en-US" sz="2400" dirty="0">
                <a:latin typeface="+mj-ea"/>
                <a:ea typeface="+mj-ea"/>
                <a:cs typeface="Times New Roman" panose="02020603050405020304" pitchFamily="18" charset="0"/>
              </a:rPr>
              <a:t>为摄动的总分数。</a:t>
            </a: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r>
              <a:rPr lang="en-US" altLang="zh-CN" sz="2000" dirty="0">
                <a:latin typeface="+mj-ea"/>
                <a:ea typeface="+mj-ea"/>
                <a:cs typeface="Times New Roman" panose="02020603050405020304" pitchFamily="18" charset="0"/>
              </a:rPr>
              <a:t>	</a:t>
            </a:r>
            <a:r>
              <a:rPr lang="en-US" altLang="zh-CN" sz="2400" dirty="0">
                <a:latin typeface="+mj-ea"/>
                <a:ea typeface="+mj-ea"/>
                <a:cs typeface="Times New Roman" panose="02020603050405020304" pitchFamily="18" charset="0"/>
              </a:rPr>
              <a:t>Optimization problem</a:t>
            </a:r>
          </a:p>
          <a:p>
            <a:pPr algn="just" defTabSz="1216660">
              <a:lnSpc>
                <a:spcPct val="120000"/>
              </a:lnSpc>
              <a:spcBef>
                <a:spcPct val="20000"/>
              </a:spcBef>
            </a:pPr>
            <a:r>
              <a:rPr lang="en-US" altLang="zh-CN" sz="2400" dirty="0">
                <a:latin typeface="+mj-ea"/>
                <a:ea typeface="+mj-ea"/>
                <a:cs typeface="Times New Roman" panose="02020603050405020304" pitchFamily="18" charset="0"/>
              </a:rPr>
              <a:t>	5</a:t>
            </a:r>
            <a:r>
              <a:rPr lang="zh-CN" altLang="en-US" sz="2400" dirty="0">
                <a:latin typeface="+mj-ea"/>
                <a:ea typeface="+mj-ea"/>
                <a:cs typeface="Times New Roman" panose="02020603050405020304" pitchFamily="18" charset="0"/>
              </a:rPr>
              <a:t>种启发式算法 </a:t>
            </a:r>
            <a:r>
              <a:rPr lang="en-US" altLang="zh-CN" sz="2400" dirty="0">
                <a:latin typeface="+mj-ea"/>
                <a:ea typeface="+mj-ea"/>
                <a:cs typeface="Times New Roman" panose="02020603050405020304" pitchFamily="18" charset="0"/>
              </a:rPr>
              <a:t>BAS PSO BSO ABC SA</a:t>
            </a:r>
          </a:p>
        </p:txBody>
      </p:sp>
    </p:spTree>
    <p:extLst>
      <p:ext uri="{BB962C8B-B14F-4D97-AF65-F5344CB8AC3E}">
        <p14:creationId xmlns:p14="http://schemas.microsoft.com/office/powerpoint/2010/main" val="29143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04.Attack</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982593" y="1143318"/>
            <a:ext cx="10384843" cy="405624"/>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BAS</a:t>
            </a:r>
          </a:p>
        </p:txBody>
      </p:sp>
      <p:pic>
        <p:nvPicPr>
          <p:cNvPr id="4" name="图片 3">
            <a:extLst>
              <a:ext uri="{FF2B5EF4-FFF2-40B4-BE49-F238E27FC236}">
                <a16:creationId xmlns:a16="http://schemas.microsoft.com/office/drawing/2014/main" id="{78C593D1-3177-41F8-B820-50E89124C897}"/>
              </a:ext>
            </a:extLst>
          </p:cNvPr>
          <p:cNvPicPr>
            <a:picLocks noChangeAspect="1"/>
          </p:cNvPicPr>
          <p:nvPr/>
        </p:nvPicPr>
        <p:blipFill>
          <a:blip r:embed="rId3"/>
          <a:stretch>
            <a:fillRect/>
          </a:stretch>
        </p:blipFill>
        <p:spPr>
          <a:xfrm>
            <a:off x="3845820" y="648757"/>
            <a:ext cx="5144176" cy="5837224"/>
          </a:xfrm>
          <a:prstGeom prst="rect">
            <a:avLst/>
          </a:prstGeom>
        </p:spPr>
      </p:pic>
    </p:spTree>
    <p:extLst>
      <p:ext uri="{BB962C8B-B14F-4D97-AF65-F5344CB8AC3E}">
        <p14:creationId xmlns:p14="http://schemas.microsoft.com/office/powerpoint/2010/main" val="10425519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04.Attack</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982593" y="1143318"/>
            <a:ext cx="10384843" cy="405624"/>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PSO</a:t>
            </a:r>
          </a:p>
        </p:txBody>
      </p:sp>
      <p:pic>
        <p:nvPicPr>
          <p:cNvPr id="6" name="图片 5">
            <a:extLst>
              <a:ext uri="{FF2B5EF4-FFF2-40B4-BE49-F238E27FC236}">
                <a16:creationId xmlns:a16="http://schemas.microsoft.com/office/drawing/2014/main" id="{A2C33C24-00E6-4306-9AAE-E7240EC3FC2D}"/>
              </a:ext>
            </a:extLst>
          </p:cNvPr>
          <p:cNvPicPr>
            <a:picLocks noChangeAspect="1"/>
          </p:cNvPicPr>
          <p:nvPr/>
        </p:nvPicPr>
        <p:blipFill>
          <a:blip r:embed="rId3"/>
          <a:stretch>
            <a:fillRect/>
          </a:stretch>
        </p:blipFill>
        <p:spPr>
          <a:xfrm>
            <a:off x="2441356" y="1143318"/>
            <a:ext cx="7151937" cy="4102450"/>
          </a:xfrm>
          <a:prstGeom prst="rect">
            <a:avLst/>
          </a:prstGeom>
        </p:spPr>
      </p:pic>
    </p:spTree>
    <p:extLst>
      <p:ext uri="{BB962C8B-B14F-4D97-AF65-F5344CB8AC3E}">
        <p14:creationId xmlns:p14="http://schemas.microsoft.com/office/powerpoint/2010/main" val="27775683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文本框 3"/>
          <p:cNvSpPr txBox="1"/>
          <p:nvPr/>
        </p:nvSpPr>
        <p:spPr>
          <a:xfrm>
            <a:off x="2039662" y="2297080"/>
            <a:ext cx="1617166" cy="923330"/>
          </a:xfrm>
          <a:prstGeom prst="rect">
            <a:avLst/>
          </a:prstGeom>
          <a:noFill/>
        </p:spPr>
        <p:txBody>
          <a:bodyPr wrap="square" rtlCol="0">
            <a:spAutoFit/>
          </a:bodyPr>
          <a:lstStyle/>
          <a:p>
            <a:r>
              <a:rPr lang="zh-CN" altLang="en-US" sz="5400"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方正粗倩简体" panose="03000509000000000000" pitchFamily="65" charset="-122"/>
                <a:ea typeface="方正粗倩简体" panose="03000509000000000000" pitchFamily="65" charset="-122"/>
              </a:rPr>
              <a:t>目录</a:t>
            </a:r>
          </a:p>
        </p:txBody>
      </p:sp>
      <p:sp>
        <p:nvSpPr>
          <p:cNvPr id="6" name="文本框 5"/>
          <p:cNvSpPr txBox="1"/>
          <p:nvPr/>
        </p:nvSpPr>
        <p:spPr>
          <a:xfrm>
            <a:off x="1217565" y="2025025"/>
            <a:ext cx="1630680" cy="400110"/>
          </a:xfrm>
          <a:prstGeom prst="rect">
            <a:avLst/>
          </a:prstGeom>
          <a:noFill/>
        </p:spPr>
        <p:txBody>
          <a:bodyPr wrap="square" rtlCol="0">
            <a:spAutoFit/>
          </a:bodyPr>
          <a:lstStyle/>
          <a:p>
            <a:r>
              <a:rPr lang="en-US" altLang="zh-CN" sz="2000" dirty="0">
                <a:solidFill>
                  <a:srgbClr val="8AC4EE"/>
                </a:solidFill>
              </a:rPr>
              <a:t>CONTENTS</a:t>
            </a:r>
            <a:endParaRPr lang="zh-CN" altLang="en-US" sz="2000" dirty="0">
              <a:solidFill>
                <a:srgbClr val="8AC4EE"/>
              </a:solidFill>
            </a:endParaRPr>
          </a:p>
        </p:txBody>
      </p:sp>
      <p:grpSp>
        <p:nvGrpSpPr>
          <p:cNvPr id="35" name="组合 34"/>
          <p:cNvGrpSpPr/>
          <p:nvPr/>
        </p:nvGrpSpPr>
        <p:grpSpPr>
          <a:xfrm>
            <a:off x="6659510" y="3537985"/>
            <a:ext cx="5067546" cy="541158"/>
            <a:chOff x="6248030" y="3662101"/>
            <a:chExt cx="5067546" cy="541158"/>
          </a:xfrm>
        </p:grpSpPr>
        <p:sp>
          <p:nvSpPr>
            <p:cNvPr id="24" name="椭圆 23"/>
            <p:cNvSpPr/>
            <p:nvPr/>
          </p:nvSpPr>
          <p:spPr>
            <a:xfrm>
              <a:off x="6248030" y="3662101"/>
              <a:ext cx="541158" cy="541158"/>
            </a:xfrm>
            <a:prstGeom prst="ellipse">
              <a:avLst/>
            </a:prstGeom>
            <a:solidFill>
              <a:schemeClr val="bg1"/>
            </a:solidFill>
            <a:ln w="19050">
              <a:solidFill>
                <a:srgbClr val="14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77"/>
            <p:cNvSpPr>
              <a:spLocks noChangeArrowheads="1"/>
            </p:cNvSpPr>
            <p:nvPr/>
          </p:nvSpPr>
          <p:spPr bwMode="auto">
            <a:xfrm>
              <a:off x="6332960" y="3776604"/>
              <a:ext cx="371299" cy="312153"/>
            </a:xfrm>
            <a:custGeom>
              <a:avLst/>
              <a:gdLst>
                <a:gd name="T0" fmla="*/ 372 w 497"/>
                <a:gd name="T1" fmla="*/ 124 h 418"/>
                <a:gd name="T2" fmla="*/ 372 w 497"/>
                <a:gd name="T3" fmla="*/ 124 h 418"/>
                <a:gd name="T4" fmla="*/ 389 w 497"/>
                <a:gd name="T5" fmla="*/ 124 h 418"/>
                <a:gd name="T6" fmla="*/ 389 w 497"/>
                <a:gd name="T7" fmla="*/ 178 h 418"/>
                <a:gd name="T8" fmla="*/ 496 w 497"/>
                <a:gd name="T9" fmla="*/ 89 h 418"/>
                <a:gd name="T10" fmla="*/ 389 w 497"/>
                <a:gd name="T11" fmla="*/ 0 h 418"/>
                <a:gd name="T12" fmla="*/ 389 w 497"/>
                <a:gd name="T13" fmla="*/ 53 h 418"/>
                <a:gd name="T14" fmla="*/ 372 w 497"/>
                <a:gd name="T15" fmla="*/ 53 h 418"/>
                <a:gd name="T16" fmla="*/ 186 w 497"/>
                <a:gd name="T17" fmla="*/ 187 h 418"/>
                <a:gd name="T18" fmla="*/ 53 w 497"/>
                <a:gd name="T19" fmla="*/ 284 h 418"/>
                <a:gd name="T20" fmla="*/ 0 w 497"/>
                <a:gd name="T21" fmla="*/ 284 h 418"/>
                <a:gd name="T22" fmla="*/ 0 w 497"/>
                <a:gd name="T23" fmla="*/ 355 h 418"/>
                <a:gd name="T24" fmla="*/ 53 w 497"/>
                <a:gd name="T25" fmla="*/ 355 h 418"/>
                <a:gd name="T26" fmla="*/ 239 w 497"/>
                <a:gd name="T27" fmla="*/ 222 h 418"/>
                <a:gd name="T28" fmla="*/ 372 w 497"/>
                <a:gd name="T29" fmla="*/ 124 h 418"/>
                <a:gd name="T30" fmla="*/ 132 w 497"/>
                <a:gd name="T31" fmla="*/ 169 h 418"/>
                <a:gd name="T32" fmla="*/ 132 w 497"/>
                <a:gd name="T33" fmla="*/ 169 h 418"/>
                <a:gd name="T34" fmla="*/ 141 w 497"/>
                <a:gd name="T35" fmla="*/ 152 h 418"/>
                <a:gd name="T36" fmla="*/ 177 w 497"/>
                <a:gd name="T37" fmla="*/ 116 h 418"/>
                <a:gd name="T38" fmla="*/ 53 w 497"/>
                <a:gd name="T39" fmla="*/ 63 h 418"/>
                <a:gd name="T40" fmla="*/ 0 w 497"/>
                <a:gd name="T41" fmla="*/ 63 h 418"/>
                <a:gd name="T42" fmla="*/ 0 w 497"/>
                <a:gd name="T43" fmla="*/ 134 h 418"/>
                <a:gd name="T44" fmla="*/ 53 w 497"/>
                <a:gd name="T45" fmla="*/ 134 h 418"/>
                <a:gd name="T46" fmla="*/ 132 w 497"/>
                <a:gd name="T47" fmla="*/ 169 h 418"/>
                <a:gd name="T48" fmla="*/ 389 w 497"/>
                <a:gd name="T49" fmla="*/ 293 h 418"/>
                <a:gd name="T50" fmla="*/ 389 w 497"/>
                <a:gd name="T51" fmla="*/ 293 h 418"/>
                <a:gd name="T52" fmla="*/ 372 w 497"/>
                <a:gd name="T53" fmla="*/ 293 h 418"/>
                <a:gd name="T54" fmla="*/ 283 w 497"/>
                <a:gd name="T55" fmla="*/ 249 h 418"/>
                <a:gd name="T56" fmla="*/ 283 w 497"/>
                <a:gd name="T57" fmla="*/ 258 h 418"/>
                <a:gd name="T58" fmla="*/ 248 w 497"/>
                <a:gd name="T59" fmla="*/ 302 h 418"/>
                <a:gd name="T60" fmla="*/ 372 w 497"/>
                <a:gd name="T61" fmla="*/ 355 h 418"/>
                <a:gd name="T62" fmla="*/ 389 w 497"/>
                <a:gd name="T63" fmla="*/ 355 h 418"/>
                <a:gd name="T64" fmla="*/ 389 w 497"/>
                <a:gd name="T65" fmla="*/ 417 h 418"/>
                <a:gd name="T66" fmla="*/ 496 w 497"/>
                <a:gd name="T67" fmla="*/ 328 h 418"/>
                <a:gd name="T68" fmla="*/ 389 w 497"/>
                <a:gd name="T69" fmla="*/ 240 h 418"/>
                <a:gd name="T70" fmla="*/ 389 w 497"/>
                <a:gd name="T71" fmla="*/ 29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418">
                  <a:moveTo>
                    <a:pt x="372" y="124"/>
                  </a:moveTo>
                  <a:lnTo>
                    <a:pt x="372" y="124"/>
                  </a:lnTo>
                  <a:cubicBezTo>
                    <a:pt x="389" y="124"/>
                    <a:pt x="389" y="124"/>
                    <a:pt x="389" y="124"/>
                  </a:cubicBezTo>
                  <a:cubicBezTo>
                    <a:pt x="389" y="178"/>
                    <a:pt x="389" y="178"/>
                    <a:pt x="389" y="178"/>
                  </a:cubicBezTo>
                  <a:cubicBezTo>
                    <a:pt x="496" y="89"/>
                    <a:pt x="496" y="89"/>
                    <a:pt x="496" y="89"/>
                  </a:cubicBezTo>
                  <a:cubicBezTo>
                    <a:pt x="389" y="0"/>
                    <a:pt x="389" y="0"/>
                    <a:pt x="389" y="0"/>
                  </a:cubicBezTo>
                  <a:cubicBezTo>
                    <a:pt x="389" y="53"/>
                    <a:pt x="389" y="53"/>
                    <a:pt x="389" y="53"/>
                  </a:cubicBezTo>
                  <a:cubicBezTo>
                    <a:pt x="372" y="53"/>
                    <a:pt x="372" y="53"/>
                    <a:pt x="372" y="53"/>
                  </a:cubicBezTo>
                  <a:cubicBezTo>
                    <a:pt x="283" y="53"/>
                    <a:pt x="230" y="124"/>
                    <a:pt x="186" y="187"/>
                  </a:cubicBezTo>
                  <a:cubicBezTo>
                    <a:pt x="141" y="240"/>
                    <a:pt x="106" y="284"/>
                    <a:pt x="53" y="284"/>
                  </a:cubicBezTo>
                  <a:cubicBezTo>
                    <a:pt x="0" y="284"/>
                    <a:pt x="0" y="284"/>
                    <a:pt x="0" y="284"/>
                  </a:cubicBezTo>
                  <a:cubicBezTo>
                    <a:pt x="0" y="355"/>
                    <a:pt x="0" y="355"/>
                    <a:pt x="0" y="355"/>
                  </a:cubicBezTo>
                  <a:cubicBezTo>
                    <a:pt x="53" y="355"/>
                    <a:pt x="53" y="355"/>
                    <a:pt x="53" y="355"/>
                  </a:cubicBezTo>
                  <a:cubicBezTo>
                    <a:pt x="141" y="355"/>
                    <a:pt x="194" y="284"/>
                    <a:pt x="239" y="222"/>
                  </a:cubicBezTo>
                  <a:cubicBezTo>
                    <a:pt x="283" y="169"/>
                    <a:pt x="319" y="124"/>
                    <a:pt x="372" y="124"/>
                  </a:cubicBezTo>
                  <a:close/>
                  <a:moveTo>
                    <a:pt x="132" y="169"/>
                  </a:moveTo>
                  <a:lnTo>
                    <a:pt x="132" y="169"/>
                  </a:lnTo>
                  <a:cubicBezTo>
                    <a:pt x="132" y="160"/>
                    <a:pt x="141" y="160"/>
                    <a:pt x="141" y="152"/>
                  </a:cubicBezTo>
                  <a:cubicBezTo>
                    <a:pt x="150" y="143"/>
                    <a:pt x="167" y="124"/>
                    <a:pt x="177" y="116"/>
                  </a:cubicBezTo>
                  <a:cubicBezTo>
                    <a:pt x="141" y="80"/>
                    <a:pt x="106" y="63"/>
                    <a:pt x="53" y="63"/>
                  </a:cubicBezTo>
                  <a:cubicBezTo>
                    <a:pt x="0" y="63"/>
                    <a:pt x="0" y="63"/>
                    <a:pt x="0" y="63"/>
                  </a:cubicBezTo>
                  <a:cubicBezTo>
                    <a:pt x="0" y="134"/>
                    <a:pt x="0" y="134"/>
                    <a:pt x="0" y="134"/>
                  </a:cubicBezTo>
                  <a:cubicBezTo>
                    <a:pt x="53" y="134"/>
                    <a:pt x="53" y="134"/>
                    <a:pt x="53" y="134"/>
                  </a:cubicBezTo>
                  <a:cubicBezTo>
                    <a:pt x="79" y="134"/>
                    <a:pt x="106" y="143"/>
                    <a:pt x="132" y="169"/>
                  </a:cubicBezTo>
                  <a:close/>
                  <a:moveTo>
                    <a:pt x="389" y="293"/>
                  </a:moveTo>
                  <a:lnTo>
                    <a:pt x="389" y="293"/>
                  </a:lnTo>
                  <a:cubicBezTo>
                    <a:pt x="372" y="293"/>
                    <a:pt x="372" y="293"/>
                    <a:pt x="372" y="293"/>
                  </a:cubicBezTo>
                  <a:cubicBezTo>
                    <a:pt x="336" y="293"/>
                    <a:pt x="310" y="275"/>
                    <a:pt x="283" y="249"/>
                  </a:cubicBezTo>
                  <a:cubicBezTo>
                    <a:pt x="283" y="249"/>
                    <a:pt x="283" y="249"/>
                    <a:pt x="283" y="258"/>
                  </a:cubicBezTo>
                  <a:cubicBezTo>
                    <a:pt x="266" y="266"/>
                    <a:pt x="257" y="284"/>
                    <a:pt x="248" y="302"/>
                  </a:cubicBezTo>
                  <a:cubicBezTo>
                    <a:pt x="274" y="337"/>
                    <a:pt x="319" y="355"/>
                    <a:pt x="372" y="355"/>
                  </a:cubicBezTo>
                  <a:cubicBezTo>
                    <a:pt x="389" y="355"/>
                    <a:pt x="389" y="355"/>
                    <a:pt x="389" y="355"/>
                  </a:cubicBezTo>
                  <a:cubicBezTo>
                    <a:pt x="389" y="417"/>
                    <a:pt x="389" y="417"/>
                    <a:pt x="389" y="417"/>
                  </a:cubicBezTo>
                  <a:cubicBezTo>
                    <a:pt x="496" y="328"/>
                    <a:pt x="496" y="328"/>
                    <a:pt x="496" y="328"/>
                  </a:cubicBezTo>
                  <a:cubicBezTo>
                    <a:pt x="389" y="240"/>
                    <a:pt x="389" y="240"/>
                    <a:pt x="389" y="240"/>
                  </a:cubicBezTo>
                  <a:lnTo>
                    <a:pt x="389" y="293"/>
                  </a:lnTo>
                  <a:close/>
                </a:path>
              </a:pathLst>
            </a:custGeom>
            <a:solidFill>
              <a:srgbClr val="141A4B"/>
            </a:solidFill>
            <a:ln>
              <a:noFill/>
            </a:ln>
            <a:effectLst/>
          </p:spPr>
          <p:txBody>
            <a:bodyPr wrap="none" anchor="ctr"/>
            <a:lstStyle/>
            <a:p>
              <a:pPr defTabSz="534670"/>
              <a:endParaRPr lang="en-US" sz="2105">
                <a:solidFill>
                  <a:prstClr val="black"/>
                </a:solidFill>
                <a:latin typeface="Calibri" panose="020F0502020204030204"/>
              </a:endParaRPr>
            </a:p>
          </p:txBody>
        </p:sp>
        <p:sp>
          <p:nvSpPr>
            <p:cNvPr id="31" name="文本框 30"/>
            <p:cNvSpPr txBox="1"/>
            <p:nvPr/>
          </p:nvSpPr>
          <p:spPr>
            <a:xfrm>
              <a:off x="7454776" y="3731906"/>
              <a:ext cx="3860800" cy="400110"/>
            </a:xfrm>
            <a:prstGeom prst="rect">
              <a:avLst/>
            </a:prstGeom>
            <a:noFill/>
          </p:spPr>
          <p:txBody>
            <a:bodyPr wrap="square" rtlCol="0">
              <a:spAutoFit/>
            </a:bodyPr>
            <a:lstStyle/>
            <a:p>
              <a:r>
                <a:rPr lang="en-US" altLang="zh-CN" sz="2000" b="1"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mj-ea"/>
                  <a:ea typeface="+mj-ea"/>
                </a:rPr>
                <a:t>03.Attack overview</a:t>
              </a:r>
              <a:endParaRPr lang="zh-CN" altLang="en-US" sz="2000" b="1"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mj-ea"/>
                <a:ea typeface="+mj-ea"/>
              </a:endParaRPr>
            </a:p>
          </p:txBody>
        </p:sp>
      </p:grpSp>
      <p:grpSp>
        <p:nvGrpSpPr>
          <p:cNvPr id="37" name="组合 36"/>
          <p:cNvGrpSpPr/>
          <p:nvPr/>
        </p:nvGrpSpPr>
        <p:grpSpPr>
          <a:xfrm>
            <a:off x="6659510" y="4294464"/>
            <a:ext cx="5067546" cy="541158"/>
            <a:chOff x="6248030" y="4669464"/>
            <a:chExt cx="5067546" cy="541158"/>
          </a:xfrm>
        </p:grpSpPr>
        <p:sp>
          <p:nvSpPr>
            <p:cNvPr id="27" name="椭圆 26"/>
            <p:cNvSpPr/>
            <p:nvPr/>
          </p:nvSpPr>
          <p:spPr>
            <a:xfrm>
              <a:off x="6248030" y="4669464"/>
              <a:ext cx="541158" cy="541158"/>
            </a:xfrm>
            <a:prstGeom prst="ellipse">
              <a:avLst/>
            </a:prstGeom>
            <a:solidFill>
              <a:schemeClr val="bg1"/>
            </a:solidFill>
            <a:ln w="19050">
              <a:solidFill>
                <a:srgbClr val="14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Freeform 168"/>
            <p:cNvSpPr>
              <a:spLocks noChangeArrowheads="1"/>
            </p:cNvSpPr>
            <p:nvPr/>
          </p:nvSpPr>
          <p:spPr bwMode="auto">
            <a:xfrm>
              <a:off x="6363044" y="4806506"/>
              <a:ext cx="311131" cy="267075"/>
            </a:xfrm>
            <a:custGeom>
              <a:avLst/>
              <a:gdLst>
                <a:gd name="T0" fmla="*/ 17 w 497"/>
                <a:gd name="T1" fmla="*/ 247 h 426"/>
                <a:gd name="T2" fmla="*/ 17 w 497"/>
                <a:gd name="T3" fmla="*/ 247 h 426"/>
                <a:gd name="T4" fmla="*/ 53 w 497"/>
                <a:gd name="T5" fmla="*/ 256 h 426"/>
                <a:gd name="T6" fmla="*/ 80 w 497"/>
                <a:gd name="T7" fmla="*/ 212 h 426"/>
                <a:gd name="T8" fmla="*/ 26 w 497"/>
                <a:gd name="T9" fmla="*/ 203 h 426"/>
                <a:gd name="T10" fmla="*/ 0 w 497"/>
                <a:gd name="T11" fmla="*/ 221 h 426"/>
                <a:gd name="T12" fmla="*/ 17 w 497"/>
                <a:gd name="T13" fmla="*/ 247 h 426"/>
                <a:gd name="T14" fmla="*/ 460 w 497"/>
                <a:gd name="T15" fmla="*/ 256 h 426"/>
                <a:gd name="T16" fmla="*/ 460 w 497"/>
                <a:gd name="T17" fmla="*/ 256 h 426"/>
                <a:gd name="T18" fmla="*/ 345 w 497"/>
                <a:gd name="T19" fmla="*/ 354 h 426"/>
                <a:gd name="T20" fmla="*/ 221 w 497"/>
                <a:gd name="T21" fmla="*/ 256 h 426"/>
                <a:gd name="T22" fmla="*/ 212 w 497"/>
                <a:gd name="T23" fmla="*/ 247 h 426"/>
                <a:gd name="T24" fmla="*/ 194 w 497"/>
                <a:gd name="T25" fmla="*/ 247 h 426"/>
                <a:gd name="T26" fmla="*/ 168 w 497"/>
                <a:gd name="T27" fmla="*/ 283 h 426"/>
                <a:gd name="T28" fmla="*/ 194 w 497"/>
                <a:gd name="T29" fmla="*/ 292 h 426"/>
                <a:gd name="T30" fmla="*/ 337 w 497"/>
                <a:gd name="T31" fmla="*/ 398 h 426"/>
                <a:gd name="T32" fmla="*/ 345 w 497"/>
                <a:gd name="T33" fmla="*/ 407 h 426"/>
                <a:gd name="T34" fmla="*/ 363 w 497"/>
                <a:gd name="T35" fmla="*/ 398 h 426"/>
                <a:gd name="T36" fmla="*/ 487 w 497"/>
                <a:gd name="T37" fmla="*/ 292 h 426"/>
                <a:gd name="T38" fmla="*/ 487 w 497"/>
                <a:gd name="T39" fmla="*/ 256 h 426"/>
                <a:gd name="T40" fmla="*/ 460 w 497"/>
                <a:gd name="T41" fmla="*/ 256 h 426"/>
                <a:gd name="T42" fmla="*/ 212 w 497"/>
                <a:gd name="T43" fmla="*/ 141 h 426"/>
                <a:gd name="T44" fmla="*/ 212 w 497"/>
                <a:gd name="T45" fmla="*/ 141 h 426"/>
                <a:gd name="T46" fmla="*/ 337 w 497"/>
                <a:gd name="T47" fmla="*/ 221 h 426"/>
                <a:gd name="T48" fmla="*/ 372 w 497"/>
                <a:gd name="T49" fmla="*/ 212 h 426"/>
                <a:gd name="T50" fmla="*/ 496 w 497"/>
                <a:gd name="T51" fmla="*/ 35 h 426"/>
                <a:gd name="T52" fmla="*/ 487 w 497"/>
                <a:gd name="T53" fmla="*/ 9 h 426"/>
                <a:gd name="T54" fmla="*/ 452 w 497"/>
                <a:gd name="T55" fmla="*/ 9 h 426"/>
                <a:gd name="T56" fmla="*/ 345 w 497"/>
                <a:gd name="T57" fmla="*/ 177 h 426"/>
                <a:gd name="T58" fmla="*/ 221 w 497"/>
                <a:gd name="T59" fmla="*/ 97 h 426"/>
                <a:gd name="T60" fmla="*/ 203 w 497"/>
                <a:gd name="T61" fmla="*/ 88 h 426"/>
                <a:gd name="T62" fmla="*/ 186 w 497"/>
                <a:gd name="T63" fmla="*/ 106 h 426"/>
                <a:gd name="T64" fmla="*/ 0 w 497"/>
                <a:gd name="T65" fmla="*/ 390 h 426"/>
                <a:gd name="T66" fmla="*/ 9 w 497"/>
                <a:gd name="T67" fmla="*/ 425 h 426"/>
                <a:gd name="T68" fmla="*/ 26 w 497"/>
                <a:gd name="T69" fmla="*/ 425 h 426"/>
                <a:gd name="T70" fmla="*/ 44 w 497"/>
                <a:gd name="T71" fmla="*/ 416 h 426"/>
                <a:gd name="T72" fmla="*/ 212 w 497"/>
                <a:gd name="T73" fmla="*/ 141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426">
                  <a:moveTo>
                    <a:pt x="17" y="247"/>
                  </a:moveTo>
                  <a:lnTo>
                    <a:pt x="17" y="247"/>
                  </a:lnTo>
                  <a:cubicBezTo>
                    <a:pt x="53" y="256"/>
                    <a:pt x="53" y="256"/>
                    <a:pt x="53" y="256"/>
                  </a:cubicBezTo>
                  <a:cubicBezTo>
                    <a:pt x="80" y="212"/>
                    <a:pt x="80" y="212"/>
                    <a:pt x="80" y="212"/>
                  </a:cubicBezTo>
                  <a:cubicBezTo>
                    <a:pt x="26" y="203"/>
                    <a:pt x="26" y="203"/>
                    <a:pt x="26" y="203"/>
                  </a:cubicBezTo>
                  <a:cubicBezTo>
                    <a:pt x="17" y="203"/>
                    <a:pt x="0" y="212"/>
                    <a:pt x="0" y="221"/>
                  </a:cubicBezTo>
                  <a:cubicBezTo>
                    <a:pt x="0" y="230"/>
                    <a:pt x="9" y="247"/>
                    <a:pt x="17" y="247"/>
                  </a:cubicBezTo>
                  <a:close/>
                  <a:moveTo>
                    <a:pt x="460" y="256"/>
                  </a:moveTo>
                  <a:lnTo>
                    <a:pt x="460" y="256"/>
                  </a:lnTo>
                  <a:cubicBezTo>
                    <a:pt x="345" y="354"/>
                    <a:pt x="345" y="354"/>
                    <a:pt x="345" y="354"/>
                  </a:cubicBezTo>
                  <a:cubicBezTo>
                    <a:pt x="221" y="256"/>
                    <a:pt x="221" y="256"/>
                    <a:pt x="221" y="256"/>
                  </a:cubicBezTo>
                  <a:cubicBezTo>
                    <a:pt x="212" y="247"/>
                    <a:pt x="212" y="247"/>
                    <a:pt x="212" y="247"/>
                  </a:cubicBezTo>
                  <a:cubicBezTo>
                    <a:pt x="194" y="247"/>
                    <a:pt x="194" y="247"/>
                    <a:pt x="194" y="247"/>
                  </a:cubicBezTo>
                  <a:cubicBezTo>
                    <a:pt x="168" y="283"/>
                    <a:pt x="168" y="283"/>
                    <a:pt x="168" y="283"/>
                  </a:cubicBezTo>
                  <a:cubicBezTo>
                    <a:pt x="194" y="292"/>
                    <a:pt x="194" y="292"/>
                    <a:pt x="194" y="292"/>
                  </a:cubicBezTo>
                  <a:cubicBezTo>
                    <a:pt x="337" y="398"/>
                    <a:pt x="337" y="398"/>
                    <a:pt x="337" y="398"/>
                  </a:cubicBezTo>
                  <a:cubicBezTo>
                    <a:pt x="337" y="407"/>
                    <a:pt x="345" y="407"/>
                    <a:pt x="345" y="407"/>
                  </a:cubicBezTo>
                  <a:cubicBezTo>
                    <a:pt x="354" y="407"/>
                    <a:pt x="363" y="407"/>
                    <a:pt x="363" y="398"/>
                  </a:cubicBezTo>
                  <a:cubicBezTo>
                    <a:pt x="487" y="292"/>
                    <a:pt x="487" y="292"/>
                    <a:pt x="487" y="292"/>
                  </a:cubicBezTo>
                  <a:cubicBezTo>
                    <a:pt x="496" y="283"/>
                    <a:pt x="496" y="265"/>
                    <a:pt x="487" y="256"/>
                  </a:cubicBezTo>
                  <a:cubicBezTo>
                    <a:pt x="478" y="247"/>
                    <a:pt x="469" y="247"/>
                    <a:pt x="460" y="256"/>
                  </a:cubicBezTo>
                  <a:close/>
                  <a:moveTo>
                    <a:pt x="212" y="141"/>
                  </a:moveTo>
                  <a:lnTo>
                    <a:pt x="212" y="141"/>
                  </a:lnTo>
                  <a:cubicBezTo>
                    <a:pt x="337" y="221"/>
                    <a:pt x="337" y="221"/>
                    <a:pt x="337" y="221"/>
                  </a:cubicBezTo>
                  <a:cubicBezTo>
                    <a:pt x="345" y="230"/>
                    <a:pt x="363" y="230"/>
                    <a:pt x="372" y="212"/>
                  </a:cubicBezTo>
                  <a:cubicBezTo>
                    <a:pt x="496" y="35"/>
                    <a:pt x="496" y="35"/>
                    <a:pt x="496" y="35"/>
                  </a:cubicBezTo>
                  <a:cubicBezTo>
                    <a:pt x="496" y="26"/>
                    <a:pt x="496" y="9"/>
                    <a:pt x="487" y="9"/>
                  </a:cubicBezTo>
                  <a:cubicBezTo>
                    <a:pt x="478" y="0"/>
                    <a:pt x="460" y="0"/>
                    <a:pt x="452" y="9"/>
                  </a:cubicBezTo>
                  <a:cubicBezTo>
                    <a:pt x="345" y="177"/>
                    <a:pt x="345" y="177"/>
                    <a:pt x="345" y="177"/>
                  </a:cubicBezTo>
                  <a:cubicBezTo>
                    <a:pt x="221" y="97"/>
                    <a:pt x="221" y="97"/>
                    <a:pt x="221" y="97"/>
                  </a:cubicBezTo>
                  <a:cubicBezTo>
                    <a:pt x="212" y="88"/>
                    <a:pt x="212" y="88"/>
                    <a:pt x="203" y="88"/>
                  </a:cubicBezTo>
                  <a:cubicBezTo>
                    <a:pt x="194" y="97"/>
                    <a:pt x="194" y="97"/>
                    <a:pt x="186" y="106"/>
                  </a:cubicBezTo>
                  <a:cubicBezTo>
                    <a:pt x="0" y="390"/>
                    <a:pt x="0" y="390"/>
                    <a:pt x="0" y="390"/>
                  </a:cubicBezTo>
                  <a:cubicBezTo>
                    <a:pt x="0" y="407"/>
                    <a:pt x="0" y="416"/>
                    <a:pt x="9" y="425"/>
                  </a:cubicBezTo>
                  <a:cubicBezTo>
                    <a:pt x="17" y="425"/>
                    <a:pt x="17" y="425"/>
                    <a:pt x="26" y="425"/>
                  </a:cubicBezTo>
                  <a:cubicBezTo>
                    <a:pt x="26" y="425"/>
                    <a:pt x="35" y="425"/>
                    <a:pt x="44" y="416"/>
                  </a:cubicBezTo>
                  <a:lnTo>
                    <a:pt x="212" y="141"/>
                  </a:lnTo>
                  <a:close/>
                </a:path>
              </a:pathLst>
            </a:custGeom>
            <a:solidFill>
              <a:srgbClr val="141A4B"/>
            </a:solidFill>
            <a:ln>
              <a:noFill/>
            </a:ln>
            <a:effectLst/>
          </p:spPr>
          <p:txBody>
            <a:bodyPr wrap="none" anchor="ctr"/>
            <a:lstStyle/>
            <a:p>
              <a:pPr defTabSz="534670"/>
              <a:endParaRPr lang="en-US" sz="2105" dirty="0">
                <a:solidFill>
                  <a:prstClr val="black"/>
                </a:solidFill>
                <a:latin typeface="Calibri" panose="020F0502020204030204"/>
              </a:endParaRPr>
            </a:p>
          </p:txBody>
        </p:sp>
        <p:sp>
          <p:nvSpPr>
            <p:cNvPr id="32" name="文本框 31"/>
            <p:cNvSpPr txBox="1"/>
            <p:nvPr/>
          </p:nvSpPr>
          <p:spPr>
            <a:xfrm>
              <a:off x="7454776" y="4739988"/>
              <a:ext cx="3860800" cy="400110"/>
            </a:xfrm>
            <a:prstGeom prst="rect">
              <a:avLst/>
            </a:prstGeom>
            <a:noFill/>
          </p:spPr>
          <p:txBody>
            <a:bodyPr wrap="square" rtlCol="0">
              <a:spAutoFit/>
            </a:bodyPr>
            <a:lstStyle/>
            <a:p>
              <a:r>
                <a:rPr lang="en-US" altLang="zh-CN" sz="2000" b="1"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mj-ea"/>
                  <a:ea typeface="+mj-ea"/>
                </a:rPr>
                <a:t>04.Attack</a:t>
              </a:r>
              <a:endParaRPr lang="zh-CN" altLang="en-US" sz="2000" b="1"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mj-ea"/>
                <a:ea typeface="+mj-ea"/>
              </a:endParaRPr>
            </a:p>
          </p:txBody>
        </p:sp>
      </p:grpSp>
      <p:grpSp>
        <p:nvGrpSpPr>
          <p:cNvPr id="33" name="组合 32"/>
          <p:cNvGrpSpPr/>
          <p:nvPr/>
        </p:nvGrpSpPr>
        <p:grpSpPr>
          <a:xfrm>
            <a:off x="6659510" y="2025025"/>
            <a:ext cx="5067546" cy="541158"/>
            <a:chOff x="6248030" y="1647377"/>
            <a:chExt cx="5067546" cy="541158"/>
          </a:xfrm>
        </p:grpSpPr>
        <p:sp>
          <p:nvSpPr>
            <p:cNvPr id="19" name="椭圆 18"/>
            <p:cNvSpPr/>
            <p:nvPr/>
          </p:nvSpPr>
          <p:spPr>
            <a:xfrm>
              <a:off x="6248030" y="1647377"/>
              <a:ext cx="541158" cy="541158"/>
            </a:xfrm>
            <a:prstGeom prst="ellipse">
              <a:avLst/>
            </a:prstGeom>
            <a:solidFill>
              <a:schemeClr val="bg1"/>
            </a:solidFill>
            <a:ln w="19050">
              <a:solidFill>
                <a:srgbClr val="14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7454776" y="1717901"/>
              <a:ext cx="3860800" cy="400110"/>
            </a:xfrm>
            <a:prstGeom prst="rect">
              <a:avLst/>
            </a:prstGeom>
            <a:noFill/>
          </p:spPr>
          <p:txBody>
            <a:bodyPr wrap="square" rtlCol="0">
              <a:spAutoFit/>
            </a:bodyPr>
            <a:lstStyle/>
            <a:p>
              <a:r>
                <a:rPr lang="en-US" altLang="zh-CN" sz="2000" b="1"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mj-ea"/>
                  <a:ea typeface="+mj-ea"/>
                </a:rPr>
                <a:t>01.Author Team</a:t>
              </a:r>
              <a:endParaRPr lang="zh-CN" altLang="en-US" sz="2000" b="1"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mj-ea"/>
                <a:ea typeface="+mj-ea"/>
              </a:endParaRPr>
            </a:p>
          </p:txBody>
        </p:sp>
        <p:sp>
          <p:nvSpPr>
            <p:cNvPr id="18" name="Freeform 106"/>
            <p:cNvSpPr>
              <a:spLocks noChangeArrowheads="1"/>
            </p:cNvSpPr>
            <p:nvPr/>
          </p:nvSpPr>
          <p:spPr bwMode="auto">
            <a:xfrm>
              <a:off x="6388817" y="1733681"/>
              <a:ext cx="259585" cy="368550"/>
            </a:xfrm>
            <a:custGeom>
              <a:avLst/>
              <a:gdLst>
                <a:gd name="T0" fmla="*/ 35 w 355"/>
                <a:gd name="T1" fmla="*/ 497 h 506"/>
                <a:gd name="T2" fmla="*/ 35 w 355"/>
                <a:gd name="T3" fmla="*/ 497 h 506"/>
                <a:gd name="T4" fmla="*/ 70 w 355"/>
                <a:gd name="T5" fmla="*/ 381 h 506"/>
                <a:gd name="T6" fmla="*/ 203 w 355"/>
                <a:gd name="T7" fmla="*/ 310 h 506"/>
                <a:gd name="T8" fmla="*/ 132 w 355"/>
                <a:gd name="T9" fmla="*/ 284 h 506"/>
                <a:gd name="T10" fmla="*/ 292 w 355"/>
                <a:gd name="T11" fmla="*/ 194 h 506"/>
                <a:gd name="T12" fmla="*/ 194 w 355"/>
                <a:gd name="T13" fmla="*/ 168 h 506"/>
                <a:gd name="T14" fmla="*/ 327 w 355"/>
                <a:gd name="T15" fmla="*/ 133 h 506"/>
                <a:gd name="T16" fmla="*/ 345 w 355"/>
                <a:gd name="T17" fmla="*/ 44 h 506"/>
                <a:gd name="T18" fmla="*/ 248 w 355"/>
                <a:gd name="T19" fmla="*/ 0 h 506"/>
                <a:gd name="T20" fmla="*/ 159 w 355"/>
                <a:gd name="T21" fmla="*/ 124 h 506"/>
                <a:gd name="T22" fmla="*/ 168 w 355"/>
                <a:gd name="T23" fmla="*/ 18 h 506"/>
                <a:gd name="T24" fmla="*/ 70 w 355"/>
                <a:gd name="T25" fmla="*/ 106 h 506"/>
                <a:gd name="T26" fmla="*/ 61 w 355"/>
                <a:gd name="T27" fmla="*/ 301 h 506"/>
                <a:gd name="T28" fmla="*/ 8 w 355"/>
                <a:gd name="T29" fmla="*/ 213 h 506"/>
                <a:gd name="T30" fmla="*/ 35 w 355"/>
                <a:gd name="T31" fmla="*/ 363 h 506"/>
                <a:gd name="T32" fmla="*/ 8 w 355"/>
                <a:gd name="T33" fmla="*/ 478 h 506"/>
                <a:gd name="T34" fmla="*/ 35 w 355"/>
                <a:gd name="T35" fmla="*/ 49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 h="506">
                  <a:moveTo>
                    <a:pt x="35" y="497"/>
                  </a:moveTo>
                  <a:lnTo>
                    <a:pt x="35" y="497"/>
                  </a:lnTo>
                  <a:cubicBezTo>
                    <a:pt x="44" y="469"/>
                    <a:pt x="53" y="434"/>
                    <a:pt x="70" y="381"/>
                  </a:cubicBezTo>
                  <a:cubicBezTo>
                    <a:pt x="132" y="372"/>
                    <a:pt x="168" y="390"/>
                    <a:pt x="203" y="310"/>
                  </a:cubicBezTo>
                  <a:cubicBezTo>
                    <a:pt x="168" y="328"/>
                    <a:pt x="132" y="292"/>
                    <a:pt x="132" y="284"/>
                  </a:cubicBezTo>
                  <a:cubicBezTo>
                    <a:pt x="132" y="266"/>
                    <a:pt x="229" y="292"/>
                    <a:pt x="292" y="194"/>
                  </a:cubicBezTo>
                  <a:cubicBezTo>
                    <a:pt x="212" y="213"/>
                    <a:pt x="185" y="178"/>
                    <a:pt x="194" y="168"/>
                  </a:cubicBezTo>
                  <a:cubicBezTo>
                    <a:pt x="221" y="159"/>
                    <a:pt x="292" y="168"/>
                    <a:pt x="327" y="133"/>
                  </a:cubicBezTo>
                  <a:cubicBezTo>
                    <a:pt x="345" y="115"/>
                    <a:pt x="354" y="62"/>
                    <a:pt x="345" y="44"/>
                  </a:cubicBezTo>
                  <a:cubicBezTo>
                    <a:pt x="336" y="27"/>
                    <a:pt x="283" y="0"/>
                    <a:pt x="248" y="0"/>
                  </a:cubicBezTo>
                  <a:cubicBezTo>
                    <a:pt x="221" y="9"/>
                    <a:pt x="168" y="124"/>
                    <a:pt x="159" y="124"/>
                  </a:cubicBezTo>
                  <a:cubicBezTo>
                    <a:pt x="141" y="124"/>
                    <a:pt x="141" y="71"/>
                    <a:pt x="168" y="18"/>
                  </a:cubicBezTo>
                  <a:cubicBezTo>
                    <a:pt x="132" y="35"/>
                    <a:pt x="88" y="71"/>
                    <a:pt x="70" y="106"/>
                  </a:cubicBezTo>
                  <a:cubicBezTo>
                    <a:pt x="44" y="159"/>
                    <a:pt x="79" y="301"/>
                    <a:pt x="61" y="301"/>
                  </a:cubicBezTo>
                  <a:cubicBezTo>
                    <a:pt x="53" y="310"/>
                    <a:pt x="17" y="239"/>
                    <a:pt x="8" y="213"/>
                  </a:cubicBezTo>
                  <a:cubicBezTo>
                    <a:pt x="0" y="257"/>
                    <a:pt x="0" y="301"/>
                    <a:pt x="35" y="363"/>
                  </a:cubicBezTo>
                  <a:cubicBezTo>
                    <a:pt x="26" y="407"/>
                    <a:pt x="17" y="452"/>
                    <a:pt x="8" y="478"/>
                  </a:cubicBezTo>
                  <a:cubicBezTo>
                    <a:pt x="8" y="497"/>
                    <a:pt x="35" y="505"/>
                    <a:pt x="35" y="497"/>
                  </a:cubicBezTo>
                </a:path>
              </a:pathLst>
            </a:custGeom>
            <a:solidFill>
              <a:srgbClr val="141A4B"/>
            </a:solidFill>
            <a:ln>
              <a:noFill/>
            </a:ln>
            <a:effectLst/>
          </p:spPr>
          <p:txBody>
            <a:bodyPr wrap="none" anchor="ctr"/>
            <a:lstStyle/>
            <a:p>
              <a:pPr defTabSz="534670"/>
              <a:endParaRPr lang="en-US" sz="2105" dirty="0">
                <a:solidFill>
                  <a:prstClr val="black"/>
                </a:solidFill>
                <a:latin typeface="Calibri" panose="020F0502020204030204"/>
              </a:endParaRPr>
            </a:p>
          </p:txBody>
        </p:sp>
      </p:grpSp>
      <p:grpSp>
        <p:nvGrpSpPr>
          <p:cNvPr id="34" name="组合 33"/>
          <p:cNvGrpSpPr/>
          <p:nvPr/>
        </p:nvGrpSpPr>
        <p:grpSpPr>
          <a:xfrm>
            <a:off x="6659510" y="2781505"/>
            <a:ext cx="5067546" cy="541158"/>
            <a:chOff x="6248030" y="2654739"/>
            <a:chExt cx="5067546" cy="541158"/>
          </a:xfrm>
        </p:grpSpPr>
        <p:sp>
          <p:nvSpPr>
            <p:cNvPr id="22" name="椭圆 21"/>
            <p:cNvSpPr/>
            <p:nvPr/>
          </p:nvSpPr>
          <p:spPr>
            <a:xfrm>
              <a:off x="6248030" y="2654739"/>
              <a:ext cx="541158" cy="541158"/>
            </a:xfrm>
            <a:prstGeom prst="ellipse">
              <a:avLst/>
            </a:prstGeom>
            <a:solidFill>
              <a:schemeClr val="bg1"/>
            </a:solidFill>
            <a:ln w="19050">
              <a:solidFill>
                <a:srgbClr val="14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454776" y="2725983"/>
              <a:ext cx="3860800" cy="400110"/>
            </a:xfrm>
            <a:prstGeom prst="rect">
              <a:avLst/>
            </a:prstGeom>
            <a:noFill/>
          </p:spPr>
          <p:txBody>
            <a:bodyPr wrap="square" rtlCol="0">
              <a:spAutoFit/>
            </a:bodyPr>
            <a:lstStyle/>
            <a:p>
              <a:r>
                <a:rPr lang="en-US" altLang="zh-CN" sz="2000" b="1"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mj-ea"/>
                  <a:ea typeface="+mj-ea"/>
                </a:rPr>
                <a:t>02.Introduction</a:t>
              </a:r>
              <a:endParaRPr lang="zh-CN" altLang="en-US" sz="2000" b="1"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mj-ea"/>
                <a:ea typeface="+mj-ea"/>
              </a:endParaRPr>
            </a:p>
          </p:txBody>
        </p:sp>
        <p:sp>
          <p:nvSpPr>
            <p:cNvPr id="21" name="Freeform 70"/>
            <p:cNvSpPr>
              <a:spLocks noChangeArrowheads="1"/>
            </p:cNvSpPr>
            <p:nvPr/>
          </p:nvSpPr>
          <p:spPr bwMode="auto">
            <a:xfrm>
              <a:off x="6339444" y="2765179"/>
              <a:ext cx="358331" cy="320278"/>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rgbClr val="141A4B"/>
            </a:solidFill>
            <a:ln>
              <a:noFill/>
            </a:ln>
            <a:effectLst/>
          </p:spPr>
          <p:txBody>
            <a:bodyPr wrap="none" anchor="ctr"/>
            <a:lstStyle/>
            <a:p>
              <a:pPr defTabSz="534670"/>
              <a:endParaRPr lang="en-US" sz="2105">
                <a:solidFill>
                  <a:prstClr val="black"/>
                </a:solidFill>
                <a:latin typeface="Calibri" panose="020F0502020204030204"/>
              </a:endParaRPr>
            </a:p>
          </p:txBody>
        </p:sp>
      </p:grpSp>
      <p:grpSp>
        <p:nvGrpSpPr>
          <p:cNvPr id="23" name="组合 22">
            <a:extLst>
              <a:ext uri="{FF2B5EF4-FFF2-40B4-BE49-F238E27FC236}">
                <a16:creationId xmlns:a16="http://schemas.microsoft.com/office/drawing/2014/main" id="{64EDA2FA-DFAA-4386-9476-1EFE055EDD47}"/>
              </a:ext>
            </a:extLst>
          </p:cNvPr>
          <p:cNvGrpSpPr/>
          <p:nvPr/>
        </p:nvGrpSpPr>
        <p:grpSpPr>
          <a:xfrm>
            <a:off x="6659510" y="5046245"/>
            <a:ext cx="5067546" cy="541158"/>
            <a:chOff x="6248030" y="3662101"/>
            <a:chExt cx="5067546" cy="541158"/>
          </a:xfrm>
        </p:grpSpPr>
        <p:sp>
          <p:nvSpPr>
            <p:cNvPr id="26" name="椭圆 25">
              <a:extLst>
                <a:ext uri="{FF2B5EF4-FFF2-40B4-BE49-F238E27FC236}">
                  <a16:creationId xmlns:a16="http://schemas.microsoft.com/office/drawing/2014/main" id="{9131532C-CBFE-430A-B47F-5AB3415EB27D}"/>
                </a:ext>
              </a:extLst>
            </p:cNvPr>
            <p:cNvSpPr/>
            <p:nvPr/>
          </p:nvSpPr>
          <p:spPr>
            <a:xfrm>
              <a:off x="6248030" y="3662101"/>
              <a:ext cx="541158" cy="541158"/>
            </a:xfrm>
            <a:prstGeom prst="ellipse">
              <a:avLst/>
            </a:prstGeom>
            <a:solidFill>
              <a:schemeClr val="bg1"/>
            </a:solidFill>
            <a:ln w="19050">
              <a:solidFill>
                <a:srgbClr val="14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77">
              <a:extLst>
                <a:ext uri="{FF2B5EF4-FFF2-40B4-BE49-F238E27FC236}">
                  <a16:creationId xmlns:a16="http://schemas.microsoft.com/office/drawing/2014/main" id="{65370F25-B6B2-40F4-87A2-D312703F84A1}"/>
                </a:ext>
              </a:extLst>
            </p:cNvPr>
            <p:cNvSpPr>
              <a:spLocks noChangeArrowheads="1"/>
            </p:cNvSpPr>
            <p:nvPr/>
          </p:nvSpPr>
          <p:spPr bwMode="auto">
            <a:xfrm>
              <a:off x="6332960" y="3776604"/>
              <a:ext cx="371299" cy="312153"/>
            </a:xfrm>
            <a:custGeom>
              <a:avLst/>
              <a:gdLst>
                <a:gd name="T0" fmla="*/ 372 w 497"/>
                <a:gd name="T1" fmla="*/ 124 h 418"/>
                <a:gd name="T2" fmla="*/ 372 w 497"/>
                <a:gd name="T3" fmla="*/ 124 h 418"/>
                <a:gd name="T4" fmla="*/ 389 w 497"/>
                <a:gd name="T5" fmla="*/ 124 h 418"/>
                <a:gd name="T6" fmla="*/ 389 w 497"/>
                <a:gd name="T7" fmla="*/ 178 h 418"/>
                <a:gd name="T8" fmla="*/ 496 w 497"/>
                <a:gd name="T9" fmla="*/ 89 h 418"/>
                <a:gd name="T10" fmla="*/ 389 w 497"/>
                <a:gd name="T11" fmla="*/ 0 h 418"/>
                <a:gd name="T12" fmla="*/ 389 w 497"/>
                <a:gd name="T13" fmla="*/ 53 h 418"/>
                <a:gd name="T14" fmla="*/ 372 w 497"/>
                <a:gd name="T15" fmla="*/ 53 h 418"/>
                <a:gd name="T16" fmla="*/ 186 w 497"/>
                <a:gd name="T17" fmla="*/ 187 h 418"/>
                <a:gd name="T18" fmla="*/ 53 w 497"/>
                <a:gd name="T19" fmla="*/ 284 h 418"/>
                <a:gd name="T20" fmla="*/ 0 w 497"/>
                <a:gd name="T21" fmla="*/ 284 h 418"/>
                <a:gd name="T22" fmla="*/ 0 w 497"/>
                <a:gd name="T23" fmla="*/ 355 h 418"/>
                <a:gd name="T24" fmla="*/ 53 w 497"/>
                <a:gd name="T25" fmla="*/ 355 h 418"/>
                <a:gd name="T26" fmla="*/ 239 w 497"/>
                <a:gd name="T27" fmla="*/ 222 h 418"/>
                <a:gd name="T28" fmla="*/ 372 w 497"/>
                <a:gd name="T29" fmla="*/ 124 h 418"/>
                <a:gd name="T30" fmla="*/ 132 w 497"/>
                <a:gd name="T31" fmla="*/ 169 h 418"/>
                <a:gd name="T32" fmla="*/ 132 w 497"/>
                <a:gd name="T33" fmla="*/ 169 h 418"/>
                <a:gd name="T34" fmla="*/ 141 w 497"/>
                <a:gd name="T35" fmla="*/ 152 h 418"/>
                <a:gd name="T36" fmla="*/ 177 w 497"/>
                <a:gd name="T37" fmla="*/ 116 h 418"/>
                <a:gd name="T38" fmla="*/ 53 w 497"/>
                <a:gd name="T39" fmla="*/ 63 h 418"/>
                <a:gd name="T40" fmla="*/ 0 w 497"/>
                <a:gd name="T41" fmla="*/ 63 h 418"/>
                <a:gd name="T42" fmla="*/ 0 w 497"/>
                <a:gd name="T43" fmla="*/ 134 h 418"/>
                <a:gd name="T44" fmla="*/ 53 w 497"/>
                <a:gd name="T45" fmla="*/ 134 h 418"/>
                <a:gd name="T46" fmla="*/ 132 w 497"/>
                <a:gd name="T47" fmla="*/ 169 h 418"/>
                <a:gd name="T48" fmla="*/ 389 w 497"/>
                <a:gd name="T49" fmla="*/ 293 h 418"/>
                <a:gd name="T50" fmla="*/ 389 w 497"/>
                <a:gd name="T51" fmla="*/ 293 h 418"/>
                <a:gd name="T52" fmla="*/ 372 w 497"/>
                <a:gd name="T53" fmla="*/ 293 h 418"/>
                <a:gd name="T54" fmla="*/ 283 w 497"/>
                <a:gd name="T55" fmla="*/ 249 h 418"/>
                <a:gd name="T56" fmla="*/ 283 w 497"/>
                <a:gd name="T57" fmla="*/ 258 h 418"/>
                <a:gd name="T58" fmla="*/ 248 w 497"/>
                <a:gd name="T59" fmla="*/ 302 h 418"/>
                <a:gd name="T60" fmla="*/ 372 w 497"/>
                <a:gd name="T61" fmla="*/ 355 h 418"/>
                <a:gd name="T62" fmla="*/ 389 w 497"/>
                <a:gd name="T63" fmla="*/ 355 h 418"/>
                <a:gd name="T64" fmla="*/ 389 w 497"/>
                <a:gd name="T65" fmla="*/ 417 h 418"/>
                <a:gd name="T66" fmla="*/ 496 w 497"/>
                <a:gd name="T67" fmla="*/ 328 h 418"/>
                <a:gd name="T68" fmla="*/ 389 w 497"/>
                <a:gd name="T69" fmla="*/ 240 h 418"/>
                <a:gd name="T70" fmla="*/ 389 w 497"/>
                <a:gd name="T71" fmla="*/ 29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418">
                  <a:moveTo>
                    <a:pt x="372" y="124"/>
                  </a:moveTo>
                  <a:lnTo>
                    <a:pt x="372" y="124"/>
                  </a:lnTo>
                  <a:cubicBezTo>
                    <a:pt x="389" y="124"/>
                    <a:pt x="389" y="124"/>
                    <a:pt x="389" y="124"/>
                  </a:cubicBezTo>
                  <a:cubicBezTo>
                    <a:pt x="389" y="178"/>
                    <a:pt x="389" y="178"/>
                    <a:pt x="389" y="178"/>
                  </a:cubicBezTo>
                  <a:cubicBezTo>
                    <a:pt x="496" y="89"/>
                    <a:pt x="496" y="89"/>
                    <a:pt x="496" y="89"/>
                  </a:cubicBezTo>
                  <a:cubicBezTo>
                    <a:pt x="389" y="0"/>
                    <a:pt x="389" y="0"/>
                    <a:pt x="389" y="0"/>
                  </a:cubicBezTo>
                  <a:cubicBezTo>
                    <a:pt x="389" y="53"/>
                    <a:pt x="389" y="53"/>
                    <a:pt x="389" y="53"/>
                  </a:cubicBezTo>
                  <a:cubicBezTo>
                    <a:pt x="372" y="53"/>
                    <a:pt x="372" y="53"/>
                    <a:pt x="372" y="53"/>
                  </a:cubicBezTo>
                  <a:cubicBezTo>
                    <a:pt x="283" y="53"/>
                    <a:pt x="230" y="124"/>
                    <a:pt x="186" y="187"/>
                  </a:cubicBezTo>
                  <a:cubicBezTo>
                    <a:pt x="141" y="240"/>
                    <a:pt x="106" y="284"/>
                    <a:pt x="53" y="284"/>
                  </a:cubicBezTo>
                  <a:cubicBezTo>
                    <a:pt x="0" y="284"/>
                    <a:pt x="0" y="284"/>
                    <a:pt x="0" y="284"/>
                  </a:cubicBezTo>
                  <a:cubicBezTo>
                    <a:pt x="0" y="355"/>
                    <a:pt x="0" y="355"/>
                    <a:pt x="0" y="355"/>
                  </a:cubicBezTo>
                  <a:cubicBezTo>
                    <a:pt x="53" y="355"/>
                    <a:pt x="53" y="355"/>
                    <a:pt x="53" y="355"/>
                  </a:cubicBezTo>
                  <a:cubicBezTo>
                    <a:pt x="141" y="355"/>
                    <a:pt x="194" y="284"/>
                    <a:pt x="239" y="222"/>
                  </a:cubicBezTo>
                  <a:cubicBezTo>
                    <a:pt x="283" y="169"/>
                    <a:pt x="319" y="124"/>
                    <a:pt x="372" y="124"/>
                  </a:cubicBezTo>
                  <a:close/>
                  <a:moveTo>
                    <a:pt x="132" y="169"/>
                  </a:moveTo>
                  <a:lnTo>
                    <a:pt x="132" y="169"/>
                  </a:lnTo>
                  <a:cubicBezTo>
                    <a:pt x="132" y="160"/>
                    <a:pt x="141" y="160"/>
                    <a:pt x="141" y="152"/>
                  </a:cubicBezTo>
                  <a:cubicBezTo>
                    <a:pt x="150" y="143"/>
                    <a:pt x="167" y="124"/>
                    <a:pt x="177" y="116"/>
                  </a:cubicBezTo>
                  <a:cubicBezTo>
                    <a:pt x="141" y="80"/>
                    <a:pt x="106" y="63"/>
                    <a:pt x="53" y="63"/>
                  </a:cubicBezTo>
                  <a:cubicBezTo>
                    <a:pt x="0" y="63"/>
                    <a:pt x="0" y="63"/>
                    <a:pt x="0" y="63"/>
                  </a:cubicBezTo>
                  <a:cubicBezTo>
                    <a:pt x="0" y="134"/>
                    <a:pt x="0" y="134"/>
                    <a:pt x="0" y="134"/>
                  </a:cubicBezTo>
                  <a:cubicBezTo>
                    <a:pt x="53" y="134"/>
                    <a:pt x="53" y="134"/>
                    <a:pt x="53" y="134"/>
                  </a:cubicBezTo>
                  <a:cubicBezTo>
                    <a:pt x="79" y="134"/>
                    <a:pt x="106" y="143"/>
                    <a:pt x="132" y="169"/>
                  </a:cubicBezTo>
                  <a:close/>
                  <a:moveTo>
                    <a:pt x="389" y="293"/>
                  </a:moveTo>
                  <a:lnTo>
                    <a:pt x="389" y="293"/>
                  </a:lnTo>
                  <a:cubicBezTo>
                    <a:pt x="372" y="293"/>
                    <a:pt x="372" y="293"/>
                    <a:pt x="372" y="293"/>
                  </a:cubicBezTo>
                  <a:cubicBezTo>
                    <a:pt x="336" y="293"/>
                    <a:pt x="310" y="275"/>
                    <a:pt x="283" y="249"/>
                  </a:cubicBezTo>
                  <a:cubicBezTo>
                    <a:pt x="283" y="249"/>
                    <a:pt x="283" y="249"/>
                    <a:pt x="283" y="258"/>
                  </a:cubicBezTo>
                  <a:cubicBezTo>
                    <a:pt x="266" y="266"/>
                    <a:pt x="257" y="284"/>
                    <a:pt x="248" y="302"/>
                  </a:cubicBezTo>
                  <a:cubicBezTo>
                    <a:pt x="274" y="337"/>
                    <a:pt x="319" y="355"/>
                    <a:pt x="372" y="355"/>
                  </a:cubicBezTo>
                  <a:cubicBezTo>
                    <a:pt x="389" y="355"/>
                    <a:pt x="389" y="355"/>
                    <a:pt x="389" y="355"/>
                  </a:cubicBezTo>
                  <a:cubicBezTo>
                    <a:pt x="389" y="417"/>
                    <a:pt x="389" y="417"/>
                    <a:pt x="389" y="417"/>
                  </a:cubicBezTo>
                  <a:cubicBezTo>
                    <a:pt x="496" y="328"/>
                    <a:pt x="496" y="328"/>
                    <a:pt x="496" y="328"/>
                  </a:cubicBezTo>
                  <a:cubicBezTo>
                    <a:pt x="389" y="240"/>
                    <a:pt x="389" y="240"/>
                    <a:pt x="389" y="240"/>
                  </a:cubicBezTo>
                  <a:lnTo>
                    <a:pt x="389" y="293"/>
                  </a:lnTo>
                  <a:close/>
                </a:path>
              </a:pathLst>
            </a:custGeom>
            <a:solidFill>
              <a:srgbClr val="141A4B"/>
            </a:solidFill>
            <a:ln>
              <a:noFill/>
            </a:ln>
            <a:effectLst/>
          </p:spPr>
          <p:txBody>
            <a:bodyPr wrap="none" anchor="ctr"/>
            <a:lstStyle/>
            <a:p>
              <a:pPr defTabSz="534670"/>
              <a:endParaRPr lang="en-US" sz="2105">
                <a:solidFill>
                  <a:prstClr val="black"/>
                </a:solidFill>
                <a:latin typeface="Calibri" panose="020F0502020204030204"/>
              </a:endParaRPr>
            </a:p>
          </p:txBody>
        </p:sp>
        <p:sp>
          <p:nvSpPr>
            <p:cNvPr id="38" name="文本框 37">
              <a:extLst>
                <a:ext uri="{FF2B5EF4-FFF2-40B4-BE49-F238E27FC236}">
                  <a16:creationId xmlns:a16="http://schemas.microsoft.com/office/drawing/2014/main" id="{ACE6688A-5760-4DBD-AB33-ABB33524CE2A}"/>
                </a:ext>
              </a:extLst>
            </p:cNvPr>
            <p:cNvSpPr txBox="1"/>
            <p:nvPr/>
          </p:nvSpPr>
          <p:spPr>
            <a:xfrm>
              <a:off x="7454776" y="3731906"/>
              <a:ext cx="3860800" cy="400110"/>
            </a:xfrm>
            <a:prstGeom prst="rect">
              <a:avLst/>
            </a:prstGeom>
            <a:noFill/>
          </p:spPr>
          <p:txBody>
            <a:bodyPr wrap="square" rtlCol="0">
              <a:spAutoFit/>
            </a:bodyPr>
            <a:lstStyle/>
            <a:p>
              <a:r>
                <a:rPr lang="en-US" altLang="zh-CN" sz="2000" b="1"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mj-ea"/>
                  <a:ea typeface="+mj-ea"/>
                </a:rPr>
                <a:t>05.Evaluation</a:t>
              </a:r>
              <a:endParaRPr lang="zh-CN" altLang="en-US" sz="2000" b="1"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mj-ea"/>
                <a:ea typeface="+mj-ea"/>
              </a:endParaRPr>
            </a:p>
          </p:txBody>
        </p:sp>
      </p:grpSp>
    </p:spTree>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04.Attack</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982593" y="1143318"/>
            <a:ext cx="10384843" cy="405624"/>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BSO</a:t>
            </a:r>
          </a:p>
        </p:txBody>
      </p:sp>
      <p:pic>
        <p:nvPicPr>
          <p:cNvPr id="4" name="图片 3">
            <a:extLst>
              <a:ext uri="{FF2B5EF4-FFF2-40B4-BE49-F238E27FC236}">
                <a16:creationId xmlns:a16="http://schemas.microsoft.com/office/drawing/2014/main" id="{5BCDDE6F-D993-45F9-9E74-2C7EB0683C3A}"/>
              </a:ext>
            </a:extLst>
          </p:cNvPr>
          <p:cNvPicPr>
            <a:picLocks noChangeAspect="1"/>
          </p:cNvPicPr>
          <p:nvPr/>
        </p:nvPicPr>
        <p:blipFill>
          <a:blip r:embed="rId3"/>
          <a:stretch>
            <a:fillRect/>
          </a:stretch>
        </p:blipFill>
        <p:spPr>
          <a:xfrm>
            <a:off x="2547429" y="1143318"/>
            <a:ext cx="7255170" cy="3486434"/>
          </a:xfrm>
          <a:prstGeom prst="rect">
            <a:avLst/>
          </a:prstGeom>
        </p:spPr>
      </p:pic>
    </p:spTree>
    <p:extLst>
      <p:ext uri="{BB962C8B-B14F-4D97-AF65-F5344CB8AC3E}">
        <p14:creationId xmlns:p14="http://schemas.microsoft.com/office/powerpoint/2010/main" val="19793348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05.Evaluation</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848822"/>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RQ1:How efficient are the heuristic algorithms to find the best perturbation?</a:t>
            </a:r>
          </a:p>
        </p:txBody>
      </p:sp>
      <p:pic>
        <p:nvPicPr>
          <p:cNvPr id="4" name="图片 3">
            <a:extLst>
              <a:ext uri="{FF2B5EF4-FFF2-40B4-BE49-F238E27FC236}">
                <a16:creationId xmlns:a16="http://schemas.microsoft.com/office/drawing/2014/main" id="{7263BF7C-52D2-407E-815A-B0AA8821C42B}"/>
              </a:ext>
            </a:extLst>
          </p:cNvPr>
          <p:cNvPicPr>
            <a:picLocks noChangeAspect="1"/>
          </p:cNvPicPr>
          <p:nvPr/>
        </p:nvPicPr>
        <p:blipFill>
          <a:blip r:embed="rId3"/>
          <a:stretch>
            <a:fillRect/>
          </a:stretch>
        </p:blipFill>
        <p:spPr>
          <a:xfrm>
            <a:off x="148990" y="2368996"/>
            <a:ext cx="11894020" cy="3988593"/>
          </a:xfrm>
          <a:prstGeom prst="rect">
            <a:avLst/>
          </a:prstGeom>
        </p:spPr>
      </p:pic>
    </p:spTree>
    <p:extLst>
      <p:ext uri="{BB962C8B-B14F-4D97-AF65-F5344CB8AC3E}">
        <p14:creationId xmlns:p14="http://schemas.microsoft.com/office/powerpoint/2010/main" val="32046271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05.Evaluation</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2326150"/>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RQ1:How efficient are the heuristic algorithms to find the best perturbation?</a:t>
            </a:r>
          </a:p>
          <a:p>
            <a:pPr algn="just" defTabSz="1216660">
              <a:lnSpc>
                <a:spcPct val="120000"/>
              </a:lnSpc>
              <a:spcBef>
                <a:spcPct val="20000"/>
              </a:spcBef>
            </a:pP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r>
              <a:rPr lang="zh-CN" altLang="en-US" sz="2400" dirty="0">
                <a:latin typeface="+mj-ea"/>
                <a:ea typeface="+mj-ea"/>
                <a:cs typeface="Times New Roman" panose="02020603050405020304" pitchFamily="18" charset="0"/>
              </a:rPr>
              <a:t>所有启发式算法都能找到最佳扰动。粒子群算法是最有效的算法，因此我们将其应用于其他实验中</a:t>
            </a:r>
            <a:endParaRPr lang="en-US" altLang="zh-CN" sz="2400"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38894225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05.Evaluation</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1365887"/>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RQ2: How do the perturbation number n and the rotation angle θ affect the best perturbation?</a:t>
            </a:r>
          </a:p>
          <a:p>
            <a:pPr algn="just" defTabSz="1216660">
              <a:lnSpc>
                <a:spcPct val="120000"/>
              </a:lnSpc>
              <a:spcBef>
                <a:spcPct val="20000"/>
              </a:spcBef>
            </a:pPr>
            <a:r>
              <a:rPr lang="en-US" altLang="zh-CN" sz="2400" dirty="0">
                <a:latin typeface="+mj-ea"/>
                <a:ea typeface="+mj-ea"/>
                <a:cs typeface="Times New Roman" panose="02020603050405020304" pitchFamily="18" charset="0"/>
              </a:rPr>
              <a:t>	</a:t>
            </a:r>
          </a:p>
        </p:txBody>
      </p:sp>
      <p:pic>
        <p:nvPicPr>
          <p:cNvPr id="6" name="图片 5">
            <a:extLst>
              <a:ext uri="{FF2B5EF4-FFF2-40B4-BE49-F238E27FC236}">
                <a16:creationId xmlns:a16="http://schemas.microsoft.com/office/drawing/2014/main" id="{973A189D-465E-4D78-B904-2C25D41C3D00}"/>
              </a:ext>
            </a:extLst>
          </p:cNvPr>
          <p:cNvPicPr>
            <a:picLocks noChangeAspect="1"/>
          </p:cNvPicPr>
          <p:nvPr/>
        </p:nvPicPr>
        <p:blipFill>
          <a:blip r:embed="rId3"/>
          <a:stretch>
            <a:fillRect/>
          </a:stretch>
        </p:blipFill>
        <p:spPr>
          <a:xfrm>
            <a:off x="800480" y="2204815"/>
            <a:ext cx="10716935" cy="4559663"/>
          </a:xfrm>
          <a:prstGeom prst="rect">
            <a:avLst/>
          </a:prstGeom>
        </p:spPr>
      </p:pic>
    </p:spTree>
    <p:extLst>
      <p:ext uri="{BB962C8B-B14F-4D97-AF65-F5344CB8AC3E}">
        <p14:creationId xmlns:p14="http://schemas.microsoft.com/office/powerpoint/2010/main" val="12809830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05.Evaluation</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2400016"/>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RQ2: How do the perturbation number n and the rotation angle θ affect the best perturbation?</a:t>
            </a:r>
          </a:p>
          <a:p>
            <a:pPr algn="just" defTabSz="1216660">
              <a:lnSpc>
                <a:spcPct val="120000"/>
              </a:lnSpc>
              <a:spcBef>
                <a:spcPct val="20000"/>
              </a:spcBef>
            </a:pP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r>
              <a:rPr lang="zh-CN" altLang="en-US" sz="2400" dirty="0">
                <a:latin typeface="+mj-ea"/>
                <a:ea typeface="+mj-ea"/>
                <a:cs typeface="Times New Roman" panose="02020603050405020304" pitchFamily="18" charset="0"/>
              </a:rPr>
              <a:t>扰动数</a:t>
            </a:r>
            <a:r>
              <a:rPr lang="en-US" altLang="zh-CN" sz="2400" dirty="0">
                <a:latin typeface="+mj-ea"/>
                <a:ea typeface="+mj-ea"/>
                <a:cs typeface="Times New Roman" panose="02020603050405020304" pitchFamily="18" charset="0"/>
              </a:rPr>
              <a:t>n</a:t>
            </a:r>
            <a:r>
              <a:rPr lang="zh-CN" altLang="en-US" sz="2400" dirty="0">
                <a:latin typeface="+mj-ea"/>
                <a:ea typeface="+mj-ea"/>
                <a:cs typeface="Times New Roman" panose="02020603050405020304" pitchFamily="18" charset="0"/>
              </a:rPr>
              <a:t>对</a:t>
            </a:r>
            <a:r>
              <a:rPr lang="en-US" altLang="zh-CN" sz="2400" dirty="0">
                <a:latin typeface="+mj-ea"/>
                <a:ea typeface="+mj-ea"/>
                <a:cs typeface="Times New Roman" panose="02020603050405020304" pitchFamily="18" charset="0"/>
              </a:rPr>
              <a:t>S(x)</a:t>
            </a:r>
            <a:r>
              <a:rPr lang="zh-CN" altLang="en-US" sz="2400" dirty="0">
                <a:latin typeface="+mj-ea"/>
                <a:ea typeface="+mj-ea"/>
                <a:cs typeface="Times New Roman" panose="02020603050405020304" pitchFamily="18" charset="0"/>
              </a:rPr>
              <a:t>的影响不显著。旋转角度</a:t>
            </a:r>
            <a:r>
              <a:rPr lang="en-US" altLang="zh-CN" sz="2400" dirty="0">
                <a:latin typeface="+mj-ea"/>
                <a:ea typeface="+mj-ea"/>
                <a:cs typeface="Times New Roman" panose="02020603050405020304" pitchFamily="18" charset="0"/>
              </a:rPr>
              <a:t>θ</a:t>
            </a:r>
            <a:r>
              <a:rPr lang="zh-CN" altLang="en-US" sz="2400" dirty="0">
                <a:latin typeface="+mj-ea"/>
                <a:ea typeface="+mj-ea"/>
                <a:cs typeface="Times New Roman" panose="02020603050405020304" pitchFamily="18" charset="0"/>
              </a:rPr>
              <a:t>随</a:t>
            </a:r>
            <a:r>
              <a:rPr lang="en-US" altLang="zh-CN" sz="2400" dirty="0">
                <a:latin typeface="+mj-ea"/>
                <a:ea typeface="+mj-ea"/>
                <a:cs typeface="Times New Roman" panose="02020603050405020304" pitchFamily="18" charset="0"/>
              </a:rPr>
              <a:t>S(x)</a:t>
            </a:r>
            <a:r>
              <a:rPr lang="zh-CN" altLang="en-US" sz="2400" dirty="0">
                <a:latin typeface="+mj-ea"/>
                <a:ea typeface="+mj-ea"/>
                <a:cs typeface="Times New Roman" panose="02020603050405020304" pitchFamily="18" charset="0"/>
              </a:rPr>
              <a:t>的增大而减小。</a:t>
            </a: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r>
              <a:rPr lang="en-US" altLang="zh-CN" sz="2400" dirty="0">
                <a:latin typeface="+mj-ea"/>
                <a:ea typeface="+mj-ea"/>
                <a:cs typeface="Times New Roman" panose="02020603050405020304" pitchFamily="18" charset="0"/>
              </a:rPr>
              <a:t>	</a:t>
            </a:r>
          </a:p>
        </p:txBody>
      </p:sp>
    </p:spTree>
    <p:extLst>
      <p:ext uri="{BB962C8B-B14F-4D97-AF65-F5344CB8AC3E}">
        <p14:creationId xmlns:p14="http://schemas.microsoft.com/office/powerpoint/2010/main" val="36873431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05.Evaluation</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848822"/>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 RQ3: How is the performance of our approach given different input camera images?	</a:t>
            </a:r>
          </a:p>
        </p:txBody>
      </p:sp>
      <p:pic>
        <p:nvPicPr>
          <p:cNvPr id="4" name="图片 3">
            <a:extLst>
              <a:ext uri="{FF2B5EF4-FFF2-40B4-BE49-F238E27FC236}">
                <a16:creationId xmlns:a16="http://schemas.microsoft.com/office/drawing/2014/main" id="{5E0E396C-54AD-4749-8F41-55A8255014CC}"/>
              </a:ext>
            </a:extLst>
          </p:cNvPr>
          <p:cNvPicPr>
            <a:picLocks noChangeAspect="1"/>
          </p:cNvPicPr>
          <p:nvPr/>
        </p:nvPicPr>
        <p:blipFill>
          <a:blip r:embed="rId3"/>
          <a:stretch>
            <a:fillRect/>
          </a:stretch>
        </p:blipFill>
        <p:spPr>
          <a:xfrm>
            <a:off x="765059" y="2271272"/>
            <a:ext cx="6713772" cy="2583158"/>
          </a:xfrm>
          <a:prstGeom prst="rect">
            <a:avLst/>
          </a:prstGeom>
        </p:spPr>
      </p:pic>
    </p:spTree>
    <p:extLst>
      <p:ext uri="{BB962C8B-B14F-4D97-AF65-F5344CB8AC3E}">
        <p14:creationId xmlns:p14="http://schemas.microsoft.com/office/powerpoint/2010/main" val="5347729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CE2B179-FE20-4997-B1EE-EC8EF5C55D79}"/>
              </a:ext>
            </a:extLst>
          </p:cNvPr>
          <p:cNvPicPr>
            <a:picLocks noChangeAspect="1"/>
          </p:cNvPicPr>
          <p:nvPr/>
        </p:nvPicPr>
        <p:blipFill>
          <a:blip r:embed="rId3"/>
          <a:stretch>
            <a:fillRect/>
          </a:stretch>
        </p:blipFill>
        <p:spPr>
          <a:xfrm>
            <a:off x="577845" y="2679903"/>
            <a:ext cx="10882303" cy="2938527"/>
          </a:xfrm>
          <a:prstGeom prst="rect">
            <a:avLst/>
          </a:prstGeom>
        </p:spPr>
      </p:pic>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05.Evaluation</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848822"/>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 RQ3: How is the performance of our approach given different input camera images?	</a:t>
            </a:r>
          </a:p>
        </p:txBody>
      </p:sp>
    </p:spTree>
    <p:extLst>
      <p:ext uri="{BB962C8B-B14F-4D97-AF65-F5344CB8AC3E}">
        <p14:creationId xmlns:p14="http://schemas.microsoft.com/office/powerpoint/2010/main" val="5787738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05.Evaluation</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2326150"/>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 RQ3: How is the performance of our approach given different input camera images?	</a:t>
            </a:r>
          </a:p>
          <a:p>
            <a:pPr algn="just" defTabSz="1216660">
              <a:lnSpc>
                <a:spcPct val="120000"/>
              </a:lnSpc>
              <a:spcBef>
                <a:spcPct val="20000"/>
              </a:spcBef>
            </a:pP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r>
              <a:rPr lang="zh-CN" altLang="en-US" sz="2400" dirty="0">
                <a:latin typeface="+mj-ea"/>
                <a:ea typeface="+mj-ea"/>
                <a:cs typeface="Times New Roman" panose="02020603050405020304" pitchFamily="18" charset="0"/>
              </a:rPr>
              <a:t>在不同的输入图像下，我们的方法可以成功地产生高分扰动，在驾驶员不注意的情况下误导车道检测模块。</a:t>
            </a:r>
            <a:endParaRPr lang="en-US" altLang="zh-CN" sz="2400"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22541984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05.Evaluation</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1809085"/>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RQ4: What are the common characteristics of the best perturbations?	</a:t>
            </a:r>
          </a:p>
          <a:p>
            <a:pPr algn="just" defTabSz="1216660">
              <a:lnSpc>
                <a:spcPct val="120000"/>
              </a:lnSpc>
              <a:spcBef>
                <a:spcPct val="20000"/>
              </a:spcBef>
            </a:pPr>
            <a:r>
              <a:rPr lang="zh-CN" altLang="en-US" sz="2400" dirty="0">
                <a:latin typeface="+mj-ea"/>
                <a:ea typeface="+mj-ea"/>
                <a:cs typeface="Times New Roman" panose="02020603050405020304" pitchFamily="18" charset="0"/>
              </a:rPr>
              <a:t>“窄但长”的扰动更有可能制造出一条假车道。所需的灰度值增量</a:t>
            </a:r>
            <a:r>
              <a:rPr lang="en-US" altLang="zh-CN" sz="2400" dirty="0">
                <a:latin typeface="+mj-ea"/>
                <a:ea typeface="+mj-ea"/>
                <a:cs typeface="Times New Roman" panose="02020603050405020304" pitchFamily="18" charset="0"/>
              </a:rPr>
              <a:t>(∆G)</a:t>
            </a:r>
            <a:r>
              <a:rPr lang="zh-CN" altLang="en-US" sz="2400" dirty="0">
                <a:latin typeface="+mj-ea"/>
                <a:ea typeface="+mj-ea"/>
                <a:cs typeface="Times New Roman" panose="02020603050405020304" pitchFamily="18" charset="0"/>
              </a:rPr>
              <a:t>取决于地面的亮度和清洁度。</a:t>
            </a:r>
            <a:endParaRPr lang="en-US" altLang="zh-CN" sz="2400" dirty="0">
              <a:latin typeface="+mj-ea"/>
              <a:ea typeface="+mj-ea"/>
              <a:cs typeface="Times New Roman" panose="02020603050405020304" pitchFamily="18" charset="0"/>
            </a:endParaRPr>
          </a:p>
        </p:txBody>
      </p:sp>
      <p:pic>
        <p:nvPicPr>
          <p:cNvPr id="8" name="图片 7">
            <a:extLst>
              <a:ext uri="{FF2B5EF4-FFF2-40B4-BE49-F238E27FC236}">
                <a16:creationId xmlns:a16="http://schemas.microsoft.com/office/drawing/2014/main" id="{F4DF4BB8-1A3E-4BDA-BE0B-BC03BB050396}"/>
              </a:ext>
            </a:extLst>
          </p:cNvPr>
          <p:cNvPicPr>
            <a:picLocks noChangeAspect="1"/>
          </p:cNvPicPr>
          <p:nvPr/>
        </p:nvPicPr>
        <p:blipFill>
          <a:blip r:embed="rId3"/>
          <a:stretch>
            <a:fillRect/>
          </a:stretch>
        </p:blipFill>
        <p:spPr>
          <a:xfrm>
            <a:off x="2716166" y="3095153"/>
            <a:ext cx="6759668" cy="3262436"/>
          </a:xfrm>
          <a:prstGeom prst="rect">
            <a:avLst/>
          </a:prstGeom>
        </p:spPr>
      </p:pic>
    </p:spTree>
    <p:extLst>
      <p:ext uri="{BB962C8B-B14F-4D97-AF65-F5344CB8AC3E}">
        <p14:creationId xmlns:p14="http://schemas.microsoft.com/office/powerpoint/2010/main" val="3495590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05.Evaluation</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1439753"/>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RQ5: How effective is the attack in physical world?</a:t>
            </a:r>
          </a:p>
          <a:p>
            <a:pPr algn="just" defTabSz="1216660">
              <a:lnSpc>
                <a:spcPct val="120000"/>
              </a:lnSpc>
              <a:spcBef>
                <a:spcPct val="20000"/>
              </a:spcBef>
            </a:pPr>
            <a:endParaRPr lang="en-US" altLang="zh-CN" sz="2400" dirty="0">
              <a:latin typeface="+mj-ea"/>
              <a:ea typeface="+mj-ea"/>
              <a:cs typeface="Times New Roman" panose="02020603050405020304" pitchFamily="18" charset="0"/>
            </a:endParaRPr>
          </a:p>
          <a:p>
            <a:pPr algn="just" defTabSz="1216660">
              <a:lnSpc>
                <a:spcPct val="120000"/>
              </a:lnSpc>
              <a:spcBef>
                <a:spcPct val="20000"/>
              </a:spcBef>
            </a:pPr>
            <a:r>
              <a:rPr lang="en-US" altLang="zh-CN" sz="2400" dirty="0">
                <a:latin typeface="+mj-ea"/>
                <a:ea typeface="+mj-ea"/>
                <a:cs typeface="Times New Roman" panose="02020603050405020304" pitchFamily="18" charset="0"/>
              </a:rPr>
              <a:t>	</a:t>
            </a:r>
            <a:r>
              <a:rPr lang="zh-CN" altLang="en-US" sz="2400" dirty="0">
                <a:latin typeface="+mj-ea"/>
                <a:ea typeface="+mj-ea"/>
                <a:cs typeface="Times New Roman" panose="02020603050405020304" pitchFamily="18" charset="0"/>
              </a:rPr>
              <a:t>精心设计的扰动可以被检测为虚假的车道，而人类却察觉不到。</a:t>
            </a:r>
            <a:endParaRPr lang="en-US" altLang="zh-CN" sz="2400" dirty="0">
              <a:latin typeface="+mj-ea"/>
              <a:ea typeface="+mj-ea"/>
              <a:cs typeface="Times New Roman" panose="02020603050405020304" pitchFamily="18" charset="0"/>
            </a:endParaRPr>
          </a:p>
        </p:txBody>
      </p:sp>
      <p:pic>
        <p:nvPicPr>
          <p:cNvPr id="4" name="图片 3">
            <a:extLst>
              <a:ext uri="{FF2B5EF4-FFF2-40B4-BE49-F238E27FC236}">
                <a16:creationId xmlns:a16="http://schemas.microsoft.com/office/drawing/2014/main" id="{4FD7E547-1100-4206-A92D-28AED6B78BE7}"/>
              </a:ext>
            </a:extLst>
          </p:cNvPr>
          <p:cNvPicPr>
            <a:picLocks noChangeAspect="1"/>
          </p:cNvPicPr>
          <p:nvPr/>
        </p:nvPicPr>
        <p:blipFill>
          <a:blip r:embed="rId3"/>
          <a:stretch>
            <a:fillRect/>
          </a:stretch>
        </p:blipFill>
        <p:spPr>
          <a:xfrm>
            <a:off x="6096000" y="2843533"/>
            <a:ext cx="4891345" cy="39316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86157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01.Author Team</a:t>
            </a:r>
            <a:endParaRPr lang="zh-CN" altLang="en-US" sz="2000" b="1" dirty="0">
              <a:latin typeface="+mj-ea"/>
              <a:ea typeface="+mj-ea"/>
            </a:endParaRPr>
          </a:p>
        </p:txBody>
      </p:sp>
      <p:sp>
        <p:nvSpPr>
          <p:cNvPr id="9" name="矩形 8"/>
          <p:cNvSpPr/>
          <p:nvPr/>
        </p:nvSpPr>
        <p:spPr>
          <a:xfrm>
            <a:off x="674584" y="1435284"/>
            <a:ext cx="10384843" cy="2400016"/>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Pengfei</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Jing, The Hong Kong Polytechnic University and Keen Security Lab, Tencent;</a:t>
            </a:r>
          </a:p>
          <a:p>
            <a:pPr algn="just" defTabSz="1216660">
              <a:lnSpc>
                <a:spcPct val="120000"/>
              </a:lnSpc>
              <a:spcBef>
                <a:spcPct val="20000"/>
              </a:spcBef>
            </a:pP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defTabSz="1216660">
              <a:lnSpc>
                <a:spcPct val="120000"/>
              </a:lnSpc>
              <a:spcBef>
                <a:spcPct val="20000"/>
              </a:spcBef>
            </a:pP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Qiyi</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Tang and </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Yuefeng</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Du, Keen Security Lab, Tencent</a:t>
            </a:r>
          </a:p>
          <a:p>
            <a:pPr algn="just" defTabSz="1216660">
              <a:lnSpc>
                <a:spcPct val="120000"/>
              </a:lnSpc>
              <a:spcBef>
                <a:spcPct val="20000"/>
              </a:spcBef>
            </a:pP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05.Evaluation</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239570"/>
            <a:ext cx="10384843" cy="405624"/>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latin typeface="+mj-ea"/>
                <a:ea typeface="+mj-ea"/>
                <a:cs typeface="Times New Roman" panose="02020603050405020304" pitchFamily="18" charset="0"/>
              </a:rPr>
              <a:t>RQ6: Can we misguide the vehicle in physical world?	</a:t>
            </a:r>
          </a:p>
        </p:txBody>
      </p:sp>
      <p:pic>
        <p:nvPicPr>
          <p:cNvPr id="4" name="图片 3">
            <a:extLst>
              <a:ext uri="{FF2B5EF4-FFF2-40B4-BE49-F238E27FC236}">
                <a16:creationId xmlns:a16="http://schemas.microsoft.com/office/drawing/2014/main" id="{334969A7-24B6-41F7-BA33-05958C4A8B1E}"/>
              </a:ext>
            </a:extLst>
          </p:cNvPr>
          <p:cNvPicPr>
            <a:picLocks noChangeAspect="1"/>
          </p:cNvPicPr>
          <p:nvPr/>
        </p:nvPicPr>
        <p:blipFill>
          <a:blip r:embed="rId3"/>
          <a:stretch>
            <a:fillRect/>
          </a:stretch>
        </p:blipFill>
        <p:spPr>
          <a:xfrm>
            <a:off x="0" y="1905170"/>
            <a:ext cx="12192000" cy="3196219"/>
          </a:xfrm>
          <a:prstGeom prst="rect">
            <a:avLst/>
          </a:prstGeom>
        </p:spPr>
      </p:pic>
    </p:spTree>
    <p:extLst>
      <p:ext uri="{BB962C8B-B14F-4D97-AF65-F5344CB8AC3E}">
        <p14:creationId xmlns:p14="http://schemas.microsoft.com/office/powerpoint/2010/main" val="39148564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0" y="1"/>
            <a:ext cx="12192000" cy="6858000"/>
          </a:xfrm>
          <a:prstGeom prst="rect">
            <a:avLst/>
          </a:prstGeom>
          <a:gradFill flip="none" rotWithShape="1">
            <a:gsLst>
              <a:gs pos="77000">
                <a:schemeClr val="accent5">
                  <a:lumMod val="0"/>
                  <a:lumOff val="100000"/>
                </a:schemeClr>
              </a:gs>
              <a:gs pos="36000">
                <a:schemeClr val="accent5">
                  <a:lumMod val="100000"/>
                </a:schemeClr>
              </a:gs>
            </a:gsLst>
            <a:path path="circle">
              <a:fillToRect t="100000" r="100000"/>
            </a:path>
            <a:tileRect l="-100000" b="-100000"/>
          </a:gradFill>
        </p:spPr>
      </p:pic>
      <p:sp>
        <p:nvSpPr>
          <p:cNvPr id="3" name="文本框 2"/>
          <p:cNvSpPr txBox="1"/>
          <p:nvPr/>
        </p:nvSpPr>
        <p:spPr>
          <a:xfrm>
            <a:off x="4296586" y="2146692"/>
            <a:ext cx="3598829" cy="1015663"/>
          </a:xfrm>
          <a:prstGeom prst="rect">
            <a:avLst/>
          </a:prstGeom>
          <a:noFill/>
        </p:spPr>
        <p:txBody>
          <a:bodyPr wrap="square" rtlCol="0">
            <a:spAutoFit/>
          </a:bodyPr>
          <a:lstStyle/>
          <a:p>
            <a:pPr algn="ctr"/>
            <a:r>
              <a:rPr lang="zh-CN" altLang="en-US" sz="6000" dirty="0">
                <a:gradFill flip="none" rotWithShape="1">
                  <a:gsLst>
                    <a:gs pos="0">
                      <a:srgbClr val="2E377C">
                        <a:shade val="30000"/>
                        <a:satMod val="115000"/>
                      </a:srgbClr>
                    </a:gs>
                    <a:gs pos="50000">
                      <a:srgbClr val="2E377C">
                        <a:shade val="67500"/>
                        <a:satMod val="115000"/>
                      </a:srgbClr>
                    </a:gs>
                    <a:gs pos="100000">
                      <a:srgbClr val="2E377C">
                        <a:shade val="100000"/>
                        <a:satMod val="115000"/>
                      </a:srgbClr>
                    </a:gs>
                  </a:gsLst>
                  <a:lin ang="0" scaled="1"/>
                  <a:tileRect/>
                </a:gradFill>
                <a:latin typeface="方正粗倩简体" panose="03000509000000000000" pitchFamily="65" charset="-122"/>
                <a:ea typeface="方正粗倩简体" panose="03000509000000000000" pitchFamily="65" charset="-122"/>
              </a:rPr>
              <a:t>敬请指正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01.Author Team</a:t>
            </a:r>
            <a:endParaRPr lang="zh-CN" altLang="en-US" sz="2000" b="1" dirty="0">
              <a:latin typeface="+mj-ea"/>
              <a:ea typeface="+mj-ea"/>
            </a:endParaRPr>
          </a:p>
        </p:txBody>
      </p:sp>
      <p:sp>
        <p:nvSpPr>
          <p:cNvPr id="9" name="矩形 8"/>
          <p:cNvSpPr/>
          <p:nvPr/>
        </p:nvSpPr>
        <p:spPr>
          <a:xfrm>
            <a:off x="674584" y="1435284"/>
            <a:ext cx="10384843" cy="405624"/>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Lei </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Xue</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and </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Xiapu</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Luo,  The Hong Kong Polytechnic University;</a:t>
            </a:r>
          </a:p>
        </p:txBody>
      </p:sp>
      <p:pic>
        <p:nvPicPr>
          <p:cNvPr id="4" name="图片 3">
            <a:extLst>
              <a:ext uri="{FF2B5EF4-FFF2-40B4-BE49-F238E27FC236}">
                <a16:creationId xmlns:a16="http://schemas.microsoft.com/office/drawing/2014/main" id="{371F3629-DCF0-4DB6-8C89-9218ADC5F6F1}"/>
              </a:ext>
            </a:extLst>
          </p:cNvPr>
          <p:cNvPicPr>
            <a:picLocks noChangeAspect="1"/>
          </p:cNvPicPr>
          <p:nvPr/>
        </p:nvPicPr>
        <p:blipFill>
          <a:blip r:embed="rId3"/>
          <a:stretch>
            <a:fillRect/>
          </a:stretch>
        </p:blipFill>
        <p:spPr>
          <a:xfrm>
            <a:off x="674584" y="2091615"/>
            <a:ext cx="5033649" cy="2470760"/>
          </a:xfrm>
          <a:prstGeom prst="rect">
            <a:avLst/>
          </a:prstGeom>
        </p:spPr>
      </p:pic>
      <p:pic>
        <p:nvPicPr>
          <p:cNvPr id="6" name="图片 5">
            <a:extLst>
              <a:ext uri="{FF2B5EF4-FFF2-40B4-BE49-F238E27FC236}">
                <a16:creationId xmlns:a16="http://schemas.microsoft.com/office/drawing/2014/main" id="{4F5BF523-32D2-4782-83B7-406A3C6DEC5A}"/>
              </a:ext>
            </a:extLst>
          </p:cNvPr>
          <p:cNvPicPr>
            <a:picLocks noChangeAspect="1"/>
          </p:cNvPicPr>
          <p:nvPr/>
        </p:nvPicPr>
        <p:blipFill rotWithShape="1">
          <a:blip r:embed="rId4"/>
          <a:srcRect r="-2560" b="33116"/>
          <a:stretch/>
        </p:blipFill>
        <p:spPr>
          <a:xfrm>
            <a:off x="6192253" y="2076057"/>
            <a:ext cx="5560195" cy="4704271"/>
          </a:xfrm>
          <a:prstGeom prst="rect">
            <a:avLst/>
          </a:prstGeom>
        </p:spPr>
      </p:pic>
    </p:spTree>
    <p:extLst>
      <p:ext uri="{BB962C8B-B14F-4D97-AF65-F5344CB8AC3E}">
        <p14:creationId xmlns:p14="http://schemas.microsoft.com/office/powerpoint/2010/main" val="4966241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01.Author Team</a:t>
            </a:r>
            <a:endParaRPr lang="zh-CN" altLang="en-US" sz="2000" b="1" dirty="0">
              <a:latin typeface="+mj-ea"/>
              <a:ea typeface="+mj-ea"/>
            </a:endParaRPr>
          </a:p>
        </p:txBody>
      </p:sp>
      <p:sp>
        <p:nvSpPr>
          <p:cNvPr id="9" name="矩形 8"/>
          <p:cNvSpPr/>
          <p:nvPr/>
        </p:nvSpPr>
        <p:spPr>
          <a:xfrm>
            <a:off x="674585" y="908870"/>
            <a:ext cx="10384843" cy="405624"/>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Lei </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Xue</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and </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Xiapu</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Luo,  The Hong Kong Polytechnic University;</a:t>
            </a:r>
          </a:p>
        </p:txBody>
      </p:sp>
      <p:pic>
        <p:nvPicPr>
          <p:cNvPr id="4" name="图片 3">
            <a:extLst>
              <a:ext uri="{FF2B5EF4-FFF2-40B4-BE49-F238E27FC236}">
                <a16:creationId xmlns:a16="http://schemas.microsoft.com/office/drawing/2014/main" id="{6EB8DDB8-1FAD-466C-B777-32E217238EAF}"/>
              </a:ext>
            </a:extLst>
          </p:cNvPr>
          <p:cNvPicPr>
            <a:picLocks noChangeAspect="1"/>
          </p:cNvPicPr>
          <p:nvPr/>
        </p:nvPicPr>
        <p:blipFill>
          <a:blip r:embed="rId3"/>
          <a:stretch>
            <a:fillRect/>
          </a:stretch>
        </p:blipFill>
        <p:spPr>
          <a:xfrm>
            <a:off x="68031" y="1424820"/>
            <a:ext cx="7362672" cy="4008359"/>
          </a:xfrm>
          <a:prstGeom prst="rect">
            <a:avLst/>
          </a:prstGeom>
        </p:spPr>
      </p:pic>
      <p:pic>
        <p:nvPicPr>
          <p:cNvPr id="7" name="图片 6">
            <a:extLst>
              <a:ext uri="{FF2B5EF4-FFF2-40B4-BE49-F238E27FC236}">
                <a16:creationId xmlns:a16="http://schemas.microsoft.com/office/drawing/2014/main" id="{739463C6-ECA4-4B5F-ADEE-2C0F045E7EAC}"/>
              </a:ext>
            </a:extLst>
          </p:cNvPr>
          <p:cNvPicPr>
            <a:picLocks noChangeAspect="1"/>
          </p:cNvPicPr>
          <p:nvPr/>
        </p:nvPicPr>
        <p:blipFill>
          <a:blip r:embed="rId4"/>
          <a:stretch>
            <a:fillRect/>
          </a:stretch>
        </p:blipFill>
        <p:spPr>
          <a:xfrm>
            <a:off x="4465146" y="1558328"/>
            <a:ext cx="7658823" cy="3741341"/>
          </a:xfrm>
          <a:prstGeom prst="rect">
            <a:avLst/>
          </a:prstGeom>
        </p:spPr>
      </p:pic>
    </p:spTree>
    <p:extLst>
      <p:ext uri="{BB962C8B-B14F-4D97-AF65-F5344CB8AC3E}">
        <p14:creationId xmlns:p14="http://schemas.microsoft.com/office/powerpoint/2010/main" val="25796355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01.Author Team</a:t>
            </a:r>
            <a:endParaRPr lang="zh-CN" altLang="en-US" sz="2000" b="1" dirty="0">
              <a:latin typeface="+mj-ea"/>
              <a:ea typeface="+mj-ea"/>
            </a:endParaRPr>
          </a:p>
        </p:txBody>
      </p:sp>
      <p:sp>
        <p:nvSpPr>
          <p:cNvPr id="9" name="矩形 8"/>
          <p:cNvSpPr/>
          <p:nvPr/>
        </p:nvSpPr>
        <p:spPr>
          <a:xfrm>
            <a:off x="674584" y="1435284"/>
            <a:ext cx="10384843" cy="405624"/>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Sen </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Nie</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and Shi Wu, Keen Security Lab, Tencent</a:t>
            </a:r>
          </a:p>
        </p:txBody>
      </p:sp>
    </p:spTree>
    <p:extLst>
      <p:ext uri="{BB962C8B-B14F-4D97-AF65-F5344CB8AC3E}">
        <p14:creationId xmlns:p14="http://schemas.microsoft.com/office/powerpoint/2010/main" val="38451068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02.Introduction</a:t>
            </a:r>
            <a:endParaRPr lang="zh-CN" altLang="en-US" sz="2000" b="1" dirty="0">
              <a:latin typeface="+mj-ea"/>
              <a:ea typeface="+mj-ea"/>
            </a:endParaRPr>
          </a:p>
        </p:txBody>
      </p:sp>
      <p:sp>
        <p:nvSpPr>
          <p:cNvPr id="9" name="矩形 8"/>
          <p:cNvSpPr/>
          <p:nvPr/>
        </p:nvSpPr>
        <p:spPr>
          <a:xfrm>
            <a:off x="674584" y="1435284"/>
            <a:ext cx="10384843" cy="2252283"/>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近期研究：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defTabSz="1216660">
              <a:lnSpc>
                <a:spcPct val="120000"/>
              </a:lnSpc>
              <a:spcBef>
                <a:spcPct val="20000"/>
              </a:spcBef>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最近的一些研究证明了在自动驾驶汽车中利用基于相机的感知的可行性，但它们存在以下局限性。首先，一些研究进行了白盒分析，需要对目标模型有充分的了解。不幸的是，从真正的车辆中收集这些信息是非常困难的。第二，在真正的车辆上进行的实验很少。</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矩形 3">
            <a:extLst>
              <a:ext uri="{FF2B5EF4-FFF2-40B4-BE49-F238E27FC236}">
                <a16:creationId xmlns:a16="http://schemas.microsoft.com/office/drawing/2014/main" id="{3902353B-C771-4442-8999-945EE3EEE2AF}"/>
              </a:ext>
            </a:extLst>
          </p:cNvPr>
          <p:cNvSpPr/>
          <p:nvPr/>
        </p:nvSpPr>
        <p:spPr>
          <a:xfrm>
            <a:off x="674584" y="4222330"/>
            <a:ext cx="10384843" cy="922688"/>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本文目的：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defTabSz="1216660">
              <a:lnSpc>
                <a:spcPct val="120000"/>
              </a:lnSpc>
              <a:spcBef>
                <a:spcPct val="20000"/>
              </a:spcBef>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对车道检测模块在实车中的安全性进行了研究</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185695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02.Introduction</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577139"/>
            <a:ext cx="10384843" cy="4172809"/>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挑战：</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defTabSz="1216660">
              <a:lnSpc>
                <a:spcPct val="120000"/>
              </a:lnSpc>
              <a:spcBef>
                <a:spcPct val="20000"/>
              </a:spcBef>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由于车道检测系统是在没有开源的情况下嵌入在车辆中，因此很难获取其二进制数据并理解其计算逻辑。具体来说，提取和理解在</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GPU</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中执行的深度学习算法是一个挑战。</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defTabSz="1216660">
              <a:lnSpc>
                <a:spcPct val="120000"/>
              </a:lnSpc>
              <a:spcBef>
                <a:spcPct val="20000"/>
              </a:spcBef>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确定误导车辆的最佳扰动非常重要，该扰动应被车道检测模块感知到，但驾驶员不应注意到。</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a:t>
            </a:r>
          </a:p>
          <a:p>
            <a:pPr algn="just" defTabSz="1216660">
              <a:lnSpc>
                <a:spcPct val="120000"/>
              </a:lnSpc>
              <a:spcBef>
                <a:spcPct val="20000"/>
              </a:spcBef>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即使对车道检测模块输入的干扰可能会误导车辆，但在现实世界中，通过在地面上添加不引人注目的道路标记来决定如何发动攻击并不容易。找到最佳扰动的一种直观方法是在地面上贴贴纸，然后手动检查车辆是否会被误导</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257172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585" y="500411"/>
            <a:ext cx="3860800" cy="400110"/>
          </a:xfrm>
          <a:prstGeom prst="rect">
            <a:avLst/>
          </a:prstGeom>
          <a:noFill/>
        </p:spPr>
        <p:txBody>
          <a:bodyPr wrap="square" rtlCol="0">
            <a:spAutoFit/>
          </a:bodyPr>
          <a:lstStyle/>
          <a:p>
            <a:r>
              <a:rPr lang="en-US" altLang="zh-CN" sz="2000" b="1" dirty="0">
                <a:latin typeface="+mj-ea"/>
                <a:ea typeface="+mj-ea"/>
              </a:rPr>
              <a:t>03. Attack overview</a:t>
            </a:r>
            <a:endParaRPr lang="zh-CN" altLang="en-US" sz="2000" b="1" dirty="0">
              <a:latin typeface="+mj-ea"/>
              <a:ea typeface="+mj-ea"/>
            </a:endParaRPr>
          </a:p>
        </p:txBody>
      </p:sp>
      <p:sp>
        <p:nvSpPr>
          <p:cNvPr id="5" name="矩形 4">
            <a:extLst>
              <a:ext uri="{FF2B5EF4-FFF2-40B4-BE49-F238E27FC236}">
                <a16:creationId xmlns:a16="http://schemas.microsoft.com/office/drawing/2014/main" id="{9BBE18A5-0CF2-485A-9481-7AEFB498DE27}"/>
              </a:ext>
            </a:extLst>
          </p:cNvPr>
          <p:cNvSpPr/>
          <p:nvPr/>
        </p:nvSpPr>
        <p:spPr>
          <a:xfrm>
            <a:off x="674585" y="1745363"/>
            <a:ext cx="10384843" cy="1963166"/>
          </a:xfrm>
          <a:prstGeom prst="rect">
            <a:avLst/>
          </a:prstGeom>
          <a:noFill/>
        </p:spPr>
        <p:txBody>
          <a:bodyPr wrap="square" lIns="0" tIns="0" rIns="0" bIns="0" rtlCol="0" anchor="t" anchorCtr="0">
            <a:spAutoFit/>
          </a:bodyPr>
          <a:lstStyle/>
          <a:p>
            <a:pPr algn="just" defTabSz="1216660">
              <a:lnSpc>
                <a:spcPct val="120000"/>
              </a:lnSpc>
              <a:spcBef>
                <a:spcPct val="20000"/>
              </a:spcBef>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步骤：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a:t>
            </a:r>
            <a:r>
              <a:rPr lang="zh-CN" altLang="zh-CN" sz="2400" dirty="0">
                <a:effectLst/>
                <a:latin typeface="+mj-ea"/>
                <a:ea typeface="+mj-ea"/>
                <a:cs typeface="Times New Roman" panose="02020603050405020304" pitchFamily="18" charset="0"/>
              </a:rPr>
              <a:t>如何在车内定位输入的摄像头图像和相应的输出车道图像</a:t>
            </a:r>
            <a:r>
              <a:rPr lang="en-US" altLang="zh-CN" sz="2400" dirty="0">
                <a:effectLst/>
                <a:latin typeface="+mj-ea"/>
                <a:ea typeface="+mj-ea"/>
                <a:cs typeface="Times New Roman" panose="02020603050405020304" pitchFamily="18" charset="0"/>
              </a:rPr>
              <a:t>?</a:t>
            </a:r>
          </a:p>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a:t>
            </a:r>
            <a:r>
              <a:rPr lang="zh-CN" altLang="zh-CN" sz="2400" dirty="0">
                <a:effectLst/>
                <a:latin typeface="+mj-ea"/>
                <a:ea typeface="+mj-ea"/>
                <a:cs typeface="Times New Roman" panose="02020603050405020304" pitchFamily="18" charset="0"/>
              </a:rPr>
              <a:t>如何</a:t>
            </a:r>
            <a:r>
              <a:rPr lang="zh-CN" altLang="en-US" sz="2400" dirty="0">
                <a:effectLst/>
                <a:latin typeface="+mj-ea"/>
                <a:ea typeface="+mj-ea"/>
                <a:cs typeface="Times New Roman" panose="02020603050405020304" pitchFamily="18" charset="0"/>
              </a:rPr>
              <a:t>把扰动加入进</a:t>
            </a:r>
            <a:r>
              <a:rPr lang="zh-CN" altLang="zh-CN" sz="2400" dirty="0">
                <a:effectLst/>
                <a:latin typeface="+mj-ea"/>
                <a:ea typeface="+mj-ea"/>
                <a:cs typeface="Times New Roman" panose="02020603050405020304" pitchFamily="18" charset="0"/>
              </a:rPr>
              <a:t>相机图像</a:t>
            </a:r>
            <a:r>
              <a:rPr lang="en-US" altLang="zh-CN" sz="2400" dirty="0">
                <a:effectLst/>
                <a:latin typeface="+mj-ea"/>
                <a:ea typeface="+mj-ea"/>
                <a:cs typeface="Times New Roman" panose="02020603050405020304" pitchFamily="18" charset="0"/>
              </a:rPr>
              <a:t>?</a:t>
            </a:r>
          </a:p>
          <a:p>
            <a:pPr algn="just" defTabSz="1216660">
              <a:lnSpc>
                <a:spcPct val="120000"/>
              </a:lnSpc>
              <a:spcBef>
                <a:spcPct val="20000"/>
              </a:spcBef>
            </a:pPr>
            <a:r>
              <a:rPr lang="en-US" altLang="zh-CN" sz="2400" dirty="0">
                <a:effectLst/>
                <a:latin typeface="+mj-ea"/>
                <a:ea typeface="+mj-ea"/>
                <a:cs typeface="Times New Roman" panose="02020603050405020304" pitchFamily="18" charset="0"/>
              </a:rPr>
              <a:t>---</a:t>
            </a:r>
            <a:r>
              <a:rPr lang="zh-CN" altLang="zh-CN" sz="2400" dirty="0">
                <a:effectLst/>
                <a:latin typeface="+mj-ea"/>
                <a:ea typeface="+mj-ea"/>
                <a:cs typeface="Times New Roman" panose="02020603050405020304" pitchFamily="18" charset="0"/>
              </a:rPr>
              <a:t>如何找到最佳扰动</a:t>
            </a:r>
            <a:r>
              <a:rPr lang="en-US" altLang="zh-CN" sz="2400" dirty="0">
                <a:effectLst/>
                <a:latin typeface="+mj-ea"/>
                <a:ea typeface="+mj-ea"/>
                <a:cs typeface="Times New Roman" panose="02020603050405020304" pitchFamily="18" charset="0"/>
              </a:rPr>
              <a:t>?</a:t>
            </a:r>
            <a:endParaRPr lang="en-US" altLang="zh-CN" sz="2400" dirty="0">
              <a:solidFill>
                <a:schemeClr val="tx1">
                  <a:lumMod val="85000"/>
                  <a:lumOff val="15000"/>
                </a:schemeClr>
              </a:solidFill>
              <a:latin typeface="+mj-ea"/>
              <a:ea typeface="+mj-ea"/>
              <a:sym typeface="Arial" panose="020B0604020202020204" pitchFamily="34" charset="0"/>
            </a:endParaRPr>
          </a:p>
        </p:txBody>
      </p:sp>
    </p:spTree>
    <p:extLst>
      <p:ext uri="{BB962C8B-B14F-4D97-AF65-F5344CB8AC3E}">
        <p14:creationId xmlns:p14="http://schemas.microsoft.com/office/powerpoint/2010/main" val="35438742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fontScheme name="模板专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27.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28.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29.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30.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303C71"/>
    </a:accent1>
    <a:accent2>
      <a:srgbClr val="417CC3"/>
    </a:accent2>
    <a:accent3>
      <a:srgbClr val="303C71"/>
    </a:accent3>
    <a:accent4>
      <a:srgbClr val="417CC3"/>
    </a:accent4>
    <a:accent5>
      <a:srgbClr val="292929"/>
    </a:accent5>
    <a:accent6>
      <a:srgbClr val="D6D6D6"/>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2059</TotalTime>
  <Words>1655</Words>
  <Application>Microsoft Office PowerPoint</Application>
  <PresentationFormat>宽屏</PresentationFormat>
  <Paragraphs>134</Paragraphs>
  <Slides>31</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等线</vt:lpstr>
      <vt:lpstr>方正粗倩简体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马 梓刚</cp:lastModifiedBy>
  <cp:revision>97</cp:revision>
  <dcterms:created xsi:type="dcterms:W3CDTF">2016-04-04T12:07:00Z</dcterms:created>
  <dcterms:modified xsi:type="dcterms:W3CDTF">2022-03-10T14:19:35Z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8</vt:lpwstr>
  </property>
</Properties>
</file>